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7"/>
  </p:notesMasterIdLst>
  <p:sldIdLst>
    <p:sldId id="258" r:id="rId2"/>
    <p:sldId id="259" r:id="rId3"/>
    <p:sldId id="260" r:id="rId4"/>
    <p:sldId id="261" r:id="rId5"/>
    <p:sldId id="262" r:id="rId6"/>
    <p:sldId id="273" r:id="rId7"/>
    <p:sldId id="274" r:id="rId8"/>
    <p:sldId id="263" r:id="rId9"/>
    <p:sldId id="268" r:id="rId10"/>
    <p:sldId id="275" r:id="rId11"/>
    <p:sldId id="276" r:id="rId12"/>
    <p:sldId id="277" r:id="rId13"/>
    <p:sldId id="278" r:id="rId14"/>
    <p:sldId id="279" r:id="rId15"/>
    <p:sldId id="280" r:id="rId16"/>
    <p:sldId id="295" r:id="rId17"/>
    <p:sldId id="281" r:id="rId18"/>
    <p:sldId id="282" r:id="rId19"/>
    <p:sldId id="283" r:id="rId20"/>
    <p:sldId id="265" r:id="rId21"/>
    <p:sldId id="264" r:id="rId22"/>
    <p:sldId id="284" r:id="rId23"/>
    <p:sldId id="285" r:id="rId24"/>
    <p:sldId id="271" r:id="rId25"/>
    <p:sldId id="286" r:id="rId26"/>
    <p:sldId id="288" r:id="rId27"/>
    <p:sldId id="290" r:id="rId28"/>
    <p:sldId id="289" r:id="rId29"/>
    <p:sldId id="291" r:id="rId30"/>
    <p:sldId id="270" r:id="rId31"/>
    <p:sldId id="287" r:id="rId32"/>
    <p:sldId id="292" r:id="rId33"/>
    <p:sldId id="293" r:id="rId34"/>
    <p:sldId id="294" r:id="rId35"/>
    <p:sldId id="296" r:id="rId36"/>
    <p:sldId id="297" r:id="rId37"/>
    <p:sldId id="298" r:id="rId38"/>
    <p:sldId id="299" r:id="rId39"/>
    <p:sldId id="300" r:id="rId40"/>
    <p:sldId id="303" r:id="rId41"/>
    <p:sldId id="304" r:id="rId42"/>
    <p:sldId id="305" r:id="rId43"/>
    <p:sldId id="306" r:id="rId44"/>
    <p:sldId id="272" r:id="rId45"/>
    <p:sldId id="26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23C"/>
    <a:srgbClr val="DFE1E7"/>
    <a:srgbClr val="BA9EC7"/>
    <a:srgbClr val="9F7E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101" autoAdjust="0"/>
    <p:restoredTop sz="94660"/>
  </p:normalViewPr>
  <p:slideViewPr>
    <p:cSldViewPr snapToGrid="0">
      <p:cViewPr varScale="1">
        <p:scale>
          <a:sx n="102" d="100"/>
          <a:sy n="102" d="100"/>
        </p:scale>
        <p:origin x="144" y="51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44E39-676D-4721-9EDB-E532B578042D}" type="datetimeFigureOut">
              <a:rPr lang="en-IN" smtClean="0"/>
              <a:t>23-05-2022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2282D-1FC2-4867-B700-BBBF9EDE669E}" type="slidenum">
              <a:rPr lang="en-IN" smtClean="0"/>
              <a:t>‹#›</a:t>
            </a:fld>
            <a:endParaRPr lang="en-IN" dirty="0"/>
          </a:p>
        </p:txBody>
      </p:sp>
    </p:spTree>
    <p:extLst>
      <p:ext uri="{BB962C8B-B14F-4D97-AF65-F5344CB8AC3E}">
        <p14:creationId xmlns:p14="http://schemas.microsoft.com/office/powerpoint/2010/main" val="262521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D2B689-AA38-4A47-A686-3D5F0C2B4A93}" type="datetime1">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30051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F638F-6A66-4DF3-B342-D96DAEEFEFD6}" type="datetime1">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52399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E4E0E-D232-4E45-B195-32801977AF02}" type="datetime1">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53302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756E0-DC60-4C75-B256-0DDE082741F8}" type="datetime1">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11947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F6A3F-D97B-4086-8E57-66F72580F802}" type="datetime1">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09531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E6467D-A166-41AC-8446-25D557FA607C}" type="datetime1">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89376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FD62E5-7E11-4DC4-9E9C-DFD858504F6A}" type="datetime1">
              <a:rPr lang="en-IN" smtClean="0"/>
              <a:t>23-05-2022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2772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EFB170-854C-4215-9B2A-DECBEEFABDCA}" type="datetime1">
              <a:rPr lang="en-IN" smtClean="0"/>
              <a:t>23-05-2022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05815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DDBE7-1DB6-4025-AEA0-3C14C077AFB1}" type="datetime1">
              <a:rPr lang="en-IN" smtClean="0"/>
              <a:t>23-05-2022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41490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383E2A-6599-4AAB-942D-DBC1C9D872B9}" type="datetime1">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34182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510C44-E857-4961-AF52-35DBF2EF6C0F}" type="datetime1">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89406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D1EE9-3807-4668-AD49-145365654F6D}" type="datetime1">
              <a:rPr lang="en-IN" smtClean="0"/>
              <a:t>23-05-2022</a:t>
            </a:fld>
            <a:endParaRPr lang="en-IN"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E1368-4E3A-442C-8A88-610ADC47BBE7}" type="slidenum">
              <a:rPr lang="en-IN" smtClean="0"/>
              <a:t>‹#›</a:t>
            </a:fld>
            <a:endParaRPr lang="en-IN" dirty="0"/>
          </a:p>
        </p:txBody>
      </p:sp>
    </p:spTree>
    <p:extLst>
      <p:ext uri="{BB962C8B-B14F-4D97-AF65-F5344CB8AC3E}">
        <p14:creationId xmlns:p14="http://schemas.microsoft.com/office/powerpoint/2010/main" val="29881892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atascience.hubs.vidyard.com/watch/CYfbzzj57RPfCwoMnEHD4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80455888"/>
              </p:ext>
            </p:extLst>
          </p:nvPr>
        </p:nvGraphicFramePr>
        <p:xfrm>
          <a:off x="1216058" y="4757095"/>
          <a:ext cx="10108433" cy="1714045"/>
        </p:xfrm>
        <a:graphic>
          <a:graphicData uri="http://schemas.openxmlformats.org/drawingml/2006/table">
            <a:tbl>
              <a:tblPr firstRow="1" bandRow="1">
                <a:tableStyleId>{5C22544A-7EE6-4342-B048-85BDC9FD1C3A}</a:tableStyleId>
              </a:tblPr>
              <a:tblGrid>
                <a:gridCol w="6594463">
                  <a:extLst>
                    <a:ext uri="{9D8B030D-6E8A-4147-A177-3AD203B41FA5}">
                      <a16:colId xmlns:a16="http://schemas.microsoft.com/office/drawing/2014/main" val="3460777885"/>
                    </a:ext>
                  </a:extLst>
                </a:gridCol>
                <a:gridCol w="1925045">
                  <a:extLst>
                    <a:ext uri="{9D8B030D-6E8A-4147-A177-3AD203B41FA5}">
                      <a16:colId xmlns:a16="http://schemas.microsoft.com/office/drawing/2014/main" val="4185503635"/>
                    </a:ext>
                  </a:extLst>
                </a:gridCol>
                <a:gridCol w="1588925">
                  <a:extLst>
                    <a:ext uri="{9D8B030D-6E8A-4147-A177-3AD203B41FA5}">
                      <a16:colId xmlns:a16="http://schemas.microsoft.com/office/drawing/2014/main" val="3942984419"/>
                    </a:ext>
                  </a:extLst>
                </a:gridCol>
              </a:tblGrid>
              <a:tr h="3342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solidFill>
                            <a:schemeClr val="tx1"/>
                          </a:solidFill>
                        </a:rPr>
                        <a:t>Guide: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solidFill>
                            <a:schemeClr val="tx1"/>
                          </a:solidFill>
                        </a:rPr>
                        <a:t>By</a:t>
                      </a:r>
                      <a:r>
                        <a:rPr lang="en-IN" sz="1500" baseline="0" dirty="0">
                          <a:solidFill>
                            <a:schemeClr val="tx1"/>
                          </a:solidFill>
                        </a:rPr>
                        <a:t> Batch – B2</a:t>
                      </a:r>
                      <a:endParaRPr lang="en-IN" sz="15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IN"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9415994"/>
                  </a:ext>
                </a:extLst>
              </a:tr>
              <a:tr h="282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Mr. Y. Murali Krishna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R. Mohith Venkata Sai</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baseline="0" dirty="0">
                          <a:solidFill>
                            <a:schemeClr val="tx1"/>
                          </a:solidFill>
                        </a:rPr>
                        <a:t>– 188X1A0479</a:t>
                      </a:r>
                      <a:endParaRPr lang="en-IN"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9400600"/>
                  </a:ext>
                </a:extLst>
              </a:tr>
              <a:tr h="2743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Associate Professor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T.</a:t>
                      </a:r>
                      <a:r>
                        <a:rPr lang="en-IN" sz="1200" b="0" baseline="0" dirty="0">
                          <a:solidFill>
                            <a:schemeClr val="tx1"/>
                          </a:solidFill>
                        </a:rPr>
                        <a:t> Satya Nandan</a:t>
                      </a:r>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baseline="0" dirty="0">
                          <a:solidFill>
                            <a:schemeClr val="tx1"/>
                          </a:solidFill>
                        </a:rPr>
                        <a:t>– 188X1A0498</a:t>
                      </a:r>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4425247"/>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P. Rohitha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200" b="0" dirty="0">
                          <a:solidFill>
                            <a:schemeClr val="tx1"/>
                          </a:solidFill>
                        </a:rPr>
                        <a:t>– 188X1A0475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0177386"/>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B. Pavan Bhargav</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 188X1A0474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2195762"/>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Ch. Chiranjeevi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 188X1A0461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5711188"/>
                  </a:ext>
                </a:extLst>
              </a:tr>
            </a:tbl>
          </a:graphicData>
        </a:graphic>
      </p:graphicFrame>
      <p:sp>
        <p:nvSpPr>
          <p:cNvPr id="6" name="Slide Number Placeholder 1"/>
          <p:cNvSpPr txBox="1">
            <a:spLocks/>
          </p:cNvSpPr>
          <p:nvPr/>
        </p:nvSpPr>
        <p:spPr>
          <a:xfrm>
            <a:off x="11713075" y="6382036"/>
            <a:ext cx="268393" cy="291332"/>
          </a:xfrm>
          <a:prstGeom prst="rect">
            <a:avLst/>
          </a:prstGeom>
          <a:solidFill>
            <a:schemeClr val="bg1"/>
          </a:solidFill>
          <a:effec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z="1400" smtClean="0">
                <a:solidFill>
                  <a:schemeClr val="tx1"/>
                </a:solidFill>
                <a:latin typeface="Arial Black" panose="020B0A04020102020204" pitchFamily="34" charset="0"/>
              </a:rPr>
              <a:pPr/>
              <a:t>1</a:t>
            </a:fld>
            <a:endParaRPr lang="en-IN" sz="1400" dirty="0">
              <a:solidFill>
                <a:schemeClr val="tx1"/>
              </a:solidFill>
              <a:latin typeface="Arial Black" panose="020B0A04020102020204" pitchFamily="34" charset="0"/>
            </a:endParaRPr>
          </a:p>
        </p:txBody>
      </p:sp>
      <p:sp>
        <p:nvSpPr>
          <p:cNvPr id="2" name="Rectangle 1">
            <a:extLst>
              <a:ext uri="{FF2B5EF4-FFF2-40B4-BE49-F238E27FC236}">
                <a16:creationId xmlns:a16="http://schemas.microsoft.com/office/drawing/2014/main" id="{26C088CF-E90B-CF66-4DA2-14FF83B9B9D0}"/>
              </a:ext>
            </a:extLst>
          </p:cNvPr>
          <p:cNvSpPr/>
          <p:nvPr/>
        </p:nvSpPr>
        <p:spPr>
          <a:xfrm>
            <a:off x="927100" y="1414020"/>
            <a:ext cx="7247636" cy="29788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b="1" dirty="0"/>
              <a:t>A Novel Method of Classification of </a:t>
            </a:r>
            <a:r>
              <a:rPr lang="en-US" sz="4000" b="1" dirty="0">
                <a:solidFill>
                  <a:srgbClr val="FF0000"/>
                </a:solidFill>
              </a:rPr>
              <a:t>Tumor</a:t>
            </a:r>
            <a:r>
              <a:rPr lang="en-US" sz="4000" b="1" dirty="0"/>
              <a:t> using CNN</a:t>
            </a:r>
            <a:endParaRPr lang="en-IN" sz="4000" b="1" dirty="0"/>
          </a:p>
        </p:txBody>
      </p:sp>
      <p:pic>
        <p:nvPicPr>
          <p:cNvPr id="1026" name="Picture 2">
            <a:extLst>
              <a:ext uri="{FF2B5EF4-FFF2-40B4-BE49-F238E27FC236}">
                <a16:creationId xmlns:a16="http://schemas.microsoft.com/office/drawing/2014/main" id="{BE1C4FA4-3FBB-EC20-C59B-A887B1D6D1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678"/>
                    </a14:imgEffect>
                  </a14:imgLayer>
                </a14:imgProps>
              </a:ext>
              <a:ext uri="{28A0092B-C50C-407E-A947-70E740481C1C}">
                <a14:useLocalDpi xmlns:a14="http://schemas.microsoft.com/office/drawing/2010/main" val="0"/>
              </a:ext>
            </a:extLst>
          </a:blip>
          <a:srcRect/>
          <a:stretch/>
        </p:blipFill>
        <p:spPr bwMode="auto">
          <a:xfrm>
            <a:off x="8174736" y="1752285"/>
            <a:ext cx="2635106" cy="217432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A0CC3C-F606-6621-B660-4FAFE8E57A3E}"/>
              </a:ext>
            </a:extLst>
          </p:cNvPr>
          <p:cNvPicPr>
            <a:picLocks noChangeAspect="1"/>
          </p:cNvPicPr>
          <p:nvPr/>
        </p:nvPicPr>
        <p:blipFill>
          <a:blip r:embed="rId4"/>
          <a:stretch>
            <a:fillRect/>
          </a:stretch>
        </p:blipFill>
        <p:spPr>
          <a:xfrm>
            <a:off x="1819562" y="260335"/>
            <a:ext cx="941926" cy="941926"/>
          </a:xfrm>
          <a:prstGeom prst="rect">
            <a:avLst/>
          </a:prstGeom>
        </p:spPr>
      </p:pic>
      <p:sp>
        <p:nvSpPr>
          <p:cNvPr id="9" name="TextBox 8">
            <a:extLst>
              <a:ext uri="{FF2B5EF4-FFF2-40B4-BE49-F238E27FC236}">
                <a16:creationId xmlns:a16="http://schemas.microsoft.com/office/drawing/2014/main" id="{714FCB95-3DB6-B449-E024-5DA7545BE788}"/>
              </a:ext>
            </a:extLst>
          </p:cNvPr>
          <p:cNvSpPr txBox="1"/>
          <p:nvPr/>
        </p:nvSpPr>
        <p:spPr>
          <a:xfrm>
            <a:off x="2889504" y="386860"/>
            <a:ext cx="6473952" cy="677108"/>
          </a:xfrm>
          <a:prstGeom prst="rect">
            <a:avLst/>
          </a:prstGeom>
          <a:noFill/>
        </p:spPr>
        <p:txBody>
          <a:bodyPr wrap="square" rtlCol="0">
            <a:spAutoFit/>
          </a:bodyPr>
          <a:lstStyle/>
          <a:p>
            <a:pPr algn="ctr"/>
            <a:r>
              <a:rPr lang="en-US" sz="2000" b="1" dirty="0">
                <a:solidFill>
                  <a:srgbClr val="C00000"/>
                </a:solidFill>
              </a:rPr>
              <a:t>KALLAM HARANADHAREDDY INSTITUTE OF TECHNOLOGY</a:t>
            </a:r>
          </a:p>
          <a:p>
            <a:pPr algn="ctr"/>
            <a:r>
              <a:rPr lang="en-IN" dirty="0">
                <a:solidFill>
                  <a:srgbClr val="C00000"/>
                </a:solidFill>
              </a:rPr>
              <a:t>(AUTONOMOUS)</a:t>
            </a:r>
          </a:p>
        </p:txBody>
      </p:sp>
    </p:spTree>
    <p:extLst>
      <p:ext uri="{BB962C8B-B14F-4D97-AF65-F5344CB8AC3E}">
        <p14:creationId xmlns:p14="http://schemas.microsoft.com/office/powerpoint/2010/main" val="16165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659876" y="900258"/>
            <a:ext cx="845584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rebuchet MS" panose="020B0603020202020204"/>
              </a:rPr>
              <a:t>Discrete Wavelet Transformation</a:t>
            </a:r>
            <a:endParaRPr lang="en-IN" sz="4000" b="1" dirty="0">
              <a:solidFill>
                <a:schemeClr val="bg1"/>
              </a:solidFill>
              <a:latin typeface="Arial Rounded MT Bold" panose="020F0704030504030204" pitchFamily="34" charset="0"/>
            </a:endParaRPr>
          </a:p>
        </p:txBody>
      </p:sp>
      <p:sp>
        <p:nvSpPr>
          <p:cNvPr id="5" name="Rectangle 4"/>
          <p:cNvSpPr/>
          <p:nvPr/>
        </p:nvSpPr>
        <p:spPr>
          <a:xfrm>
            <a:off x="659877" y="1743959"/>
            <a:ext cx="5788058" cy="46002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1600" dirty="0">
                <a:solidFill>
                  <a:schemeClr val="tx1"/>
                </a:solidFill>
                <a:latin typeface="Trebuchet MS" panose="020B0603020202020204"/>
              </a:rPr>
              <a:t>We are using the Single-level discrete 2-D wavelet transform </a:t>
            </a:r>
            <a:r>
              <a:rPr lang="en-US" sz="1600" dirty="0">
                <a:solidFill>
                  <a:srgbClr val="C00000"/>
                </a:solidFill>
                <a:latin typeface="Trebuchet MS" panose="020B0603020202020204"/>
              </a:rPr>
              <a:t>(dwt2)</a:t>
            </a:r>
            <a:endParaRPr lang="en-IN" sz="1600" dirty="0">
              <a:solidFill>
                <a:srgbClr val="C00000"/>
              </a:solidFill>
              <a:latin typeface="Trebuchet MS" panose="020B0603020202020204"/>
            </a:endParaRPr>
          </a:p>
          <a:p>
            <a:pPr marL="342900" lvl="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Trebuchet MS" panose="020B0603020202020204"/>
              </a:rPr>
              <a:t>The input image is given to the low pass decomposition and high pass decomposition with an down sampler 2 and for each row it was again taken and gives us four parameters like approximate coefficients matrix cA and detail coefficients like cH, cV and cD (horizontal, vertical and diagonal).</a:t>
            </a:r>
          </a:p>
        </p:txBody>
      </p:sp>
      <p:sp>
        <p:nvSpPr>
          <p:cNvPr id="6" name="Slide Number Placeholder 1"/>
          <p:cNvSpPr txBox="1">
            <a:spLocks/>
          </p:cNvSpPr>
          <p:nvPr/>
        </p:nvSpPr>
        <p:spPr>
          <a:xfrm>
            <a:off x="11532124" y="6274372"/>
            <a:ext cx="402210"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10</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9199B958-22B2-2B6F-198D-C8D64F49B9F3}"/>
              </a:ext>
            </a:extLst>
          </p:cNvPr>
          <p:cNvPicPr>
            <a:picLocks noChangeAspect="1"/>
          </p:cNvPicPr>
          <p:nvPr/>
        </p:nvPicPr>
        <p:blipFill>
          <a:blip r:embed="rId2"/>
          <a:stretch>
            <a:fillRect/>
          </a:stretch>
        </p:blipFill>
        <p:spPr>
          <a:xfrm>
            <a:off x="7160785" y="2599015"/>
            <a:ext cx="4462463" cy="2582571"/>
          </a:xfrm>
          <a:prstGeom prst="rect">
            <a:avLst/>
          </a:prstGeom>
        </p:spPr>
      </p:pic>
    </p:spTree>
    <p:extLst>
      <p:ext uri="{BB962C8B-B14F-4D97-AF65-F5344CB8AC3E}">
        <p14:creationId xmlns:p14="http://schemas.microsoft.com/office/powerpoint/2010/main" val="45123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19556" y="6274372"/>
            <a:ext cx="41477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0266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12</a:t>
            </a:fld>
            <a:endParaRPr lang="en-IN" dirty="0">
              <a:solidFill>
                <a:schemeClr val="bg1"/>
              </a:solidFill>
              <a:latin typeface="Arial Black" panose="020B0A04020102020204" pitchFamily="34" charset="0"/>
            </a:endParaRPr>
          </a:p>
        </p:txBody>
      </p:sp>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5038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47836" y="6274372"/>
            <a:ext cx="38649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13</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3455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8321701"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latin typeface="Arial Rounded MT Bold" panose="020F0704030504030204" pitchFamily="34" charset="0"/>
              </a:rPr>
              <a:t>Principal component analysis</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dirty="0">
                <a:solidFill>
                  <a:schemeClr val="tx1"/>
                </a:solidFill>
              </a:rPr>
              <a:t>The PCA returns a </a:t>
            </a:r>
            <a:r>
              <a:rPr lang="en-IN" b="0" i="0" dirty="0">
                <a:solidFill>
                  <a:srgbClr val="212121"/>
                </a:solidFill>
                <a:effectLst/>
              </a:rPr>
              <a:t>principal component coefficients</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It gives us an </a:t>
            </a:r>
            <a:r>
              <a:rPr lang="en-IN" dirty="0">
                <a:solidFill>
                  <a:srgbClr val="212121"/>
                </a:solidFill>
              </a:rPr>
              <a:t>coeffient values values based on the given raw data.</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The raw data is given as </a:t>
            </a:r>
            <a:r>
              <a:rPr lang="en-IN" dirty="0">
                <a:solidFill>
                  <a:srgbClr val="212121"/>
                </a:solidFill>
              </a:rPr>
              <a:t>[cA3,cH3,cV3,cD3].</a:t>
            </a:r>
            <a:endParaRPr lang="en-IN" b="0" i="0" dirty="0">
              <a:solidFill>
                <a:srgbClr val="212121"/>
              </a:solidFill>
              <a:effectLst/>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0891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560593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latin typeface="Arial Rounded MT Bold" panose="020F0704030504030204" pitchFamily="34" charset="0"/>
              </a:rPr>
              <a:t>Features extraction</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G</a:t>
            </a:r>
            <a:r>
              <a:rPr lang="en-IN" sz="1600" b="0" i="0" dirty="0">
                <a:solidFill>
                  <a:schemeClr val="tx1"/>
                </a:solidFill>
                <a:effectLst/>
                <a:latin typeface="Roboto" panose="02000000000000000000" pitchFamily="2" charset="0"/>
              </a:rPr>
              <a:t>ray-level co-occurrence matrix provides us an statistics of </a:t>
            </a:r>
            <a:r>
              <a:rPr lang="en-IN" sz="1600" b="0" i="0" u="none" strike="noStrike" baseline="0" dirty="0">
                <a:solidFill>
                  <a:schemeClr val="tx1"/>
                </a:solidFill>
              </a:rPr>
              <a:t>Contrast, Correlation, Energy and Homogeneity.</a:t>
            </a:r>
          </a:p>
          <a:p>
            <a:pPr marL="342900" indent="-342900" algn="just">
              <a:lnSpc>
                <a:spcPct val="150000"/>
              </a:lnSpc>
              <a:spcBef>
                <a:spcPts val="1000"/>
              </a:spcBef>
              <a:buClr>
                <a:schemeClr val="tx1"/>
              </a:buClr>
              <a:buSzPct val="85000"/>
              <a:buFont typeface="Wingdings" panose="05000000000000000000" pitchFamily="2" charset="2"/>
              <a:buChar char="Ø"/>
            </a:pPr>
            <a:r>
              <a:rPr lang="en-IN" sz="2000" baseline="0" dirty="0">
                <a:solidFill>
                  <a:srgbClr val="FF0000"/>
                </a:solidFill>
              </a:rPr>
              <a:t>Stats=graycoprops(glcm,properties);</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dirty="0">
                <a:solidFill>
                  <a:schemeClr val="tx1"/>
                </a:solidFill>
              </a:rPr>
              <a:t>Glcm is taken gray level co matrix it can be obtained by </a:t>
            </a:r>
            <a:r>
              <a:rPr lang="en-IN" sz="1600" b="0" i="0" u="none" strike="noStrike" baseline="0" dirty="0">
                <a:solidFill>
                  <a:srgbClr val="000000"/>
                </a:solidFill>
              </a:rPr>
              <a:t>graycomatrix.</a:t>
            </a:r>
          </a:p>
          <a:p>
            <a:pPr marL="342900" indent="-342900" algn="just">
              <a:lnSpc>
                <a:spcPct val="250000"/>
              </a:lnSpc>
              <a:spcBef>
                <a:spcPts val="1000"/>
              </a:spcBef>
              <a:buClr>
                <a:schemeClr val="tx1"/>
              </a:buClr>
              <a:buSzPct val="85000"/>
              <a:buFont typeface="Wingdings" panose="05000000000000000000" pitchFamily="2" charset="2"/>
              <a:buChar char="Ø"/>
            </a:pP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15</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63800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81109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60009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latin typeface="Arial Rounded MT Bold" panose="020F0704030504030204" pitchFamily="34" charset="0"/>
              </a:rPr>
              <a:t>Classification</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956528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extracted features </a:t>
            </a:r>
            <a:r>
              <a:rPr lang="en-IN" sz="1600" dirty="0">
                <a:solidFill>
                  <a:schemeClr val="tx1"/>
                </a:solidFill>
                <a:latin typeface="Roboto" panose="02000000000000000000" pitchFamily="2" charset="0"/>
              </a:rPr>
              <a:t>are passed to the Support Vectors Machines and based the trained data the machine classifies the tumor is </a:t>
            </a:r>
            <a:r>
              <a:rPr lang="en-IN" sz="1600" dirty="0">
                <a:solidFill>
                  <a:srgbClr val="FF0000"/>
                </a:solidFill>
                <a:latin typeface="Roboto" panose="02000000000000000000" pitchFamily="2" charset="0"/>
              </a:rPr>
              <a:t>benign </a:t>
            </a:r>
            <a:r>
              <a:rPr lang="en-IN" sz="1600" dirty="0">
                <a:solidFill>
                  <a:schemeClr val="tx1"/>
                </a:solidFill>
                <a:latin typeface="Roboto" panose="02000000000000000000" pitchFamily="2" charset="0"/>
              </a:rPr>
              <a:t>or</a:t>
            </a:r>
            <a:r>
              <a:rPr lang="en-IN" sz="1600" dirty="0">
                <a:solidFill>
                  <a:srgbClr val="FF0000"/>
                </a:solidFill>
                <a:latin typeface="Roboto" panose="02000000000000000000" pitchFamily="2" charset="0"/>
              </a:rPr>
              <a:t> malignant</a:t>
            </a:r>
            <a:r>
              <a:rPr lang="en-IN" sz="1600" dirty="0">
                <a:solidFill>
                  <a:schemeClr val="tx1"/>
                </a:solidFill>
                <a:latin typeface="Roboto" panose="02000000000000000000" pitchFamily="2" charset="0"/>
              </a:rPr>
              <a:t>.</a:t>
            </a: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6656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6904381"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latin typeface="Arial Rounded MT Bold" panose="020F0704030504030204" pitchFamily="34" charset="0"/>
              </a:rPr>
              <a:t>Displaying Tumor Shape </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tumor is extracted from the input MRI scan image by using the Thresholding Segmentation.</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The technique we are using is Otsu’s Method.</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18</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a:blip r:embed="rId2"/>
          <a:stretch>
            <a:fillRect/>
          </a:stretch>
        </p:blipFill>
        <p:spPr>
          <a:xfrm>
            <a:off x="6814186" y="2850810"/>
            <a:ext cx="1902325" cy="1888975"/>
          </a:xfrm>
          <a:prstGeom prst="rect">
            <a:avLst/>
          </a:prstGeom>
        </p:spPr>
      </p:pic>
      <p:pic>
        <p:nvPicPr>
          <p:cNvPr id="8" name="Picture 7">
            <a:extLst>
              <a:ext uri="{FF2B5EF4-FFF2-40B4-BE49-F238E27FC236}">
                <a16:creationId xmlns:a16="http://schemas.microsoft.com/office/drawing/2014/main" id="{39BE63B9-5DEB-0200-25E9-E9502CC65190}"/>
              </a:ext>
            </a:extLst>
          </p:cNvPr>
          <p:cNvPicPr>
            <a:picLocks noChangeAspect="1"/>
          </p:cNvPicPr>
          <p:nvPr/>
        </p:nvPicPr>
        <p:blipFill>
          <a:blip r:embed="rId3"/>
          <a:stretch>
            <a:fillRect/>
          </a:stretch>
        </p:blipFill>
        <p:spPr>
          <a:xfrm>
            <a:off x="9411082" y="2850810"/>
            <a:ext cx="1875719" cy="1888975"/>
          </a:xfrm>
          <a:prstGeom prst="rect">
            <a:avLst/>
          </a:prstGeom>
        </p:spPr>
      </p:pic>
    </p:spTree>
    <p:extLst>
      <p:ext uri="{BB962C8B-B14F-4D97-AF65-F5344CB8AC3E}">
        <p14:creationId xmlns:p14="http://schemas.microsoft.com/office/powerpoint/2010/main" val="9736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81954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latin typeface="Arial Rounded MT Bold" panose="020F0704030504030204" pitchFamily="34" charset="0"/>
              </a:rPr>
              <a:t>Otsu’s Method </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Considering the threshold level and binarizing the image.</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19</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rotWithShape="1">
          <a:blip r:embed="rId2">
            <a:extLst>
              <a:ext uri="{28A0092B-C50C-407E-A947-70E740481C1C}">
                <a14:useLocalDpi xmlns:a14="http://schemas.microsoft.com/office/drawing/2010/main" val="0"/>
              </a:ext>
            </a:extLst>
          </a:blip>
          <a:srcRect l="11427" t="8170" r="12273" b="19356"/>
          <a:stretch/>
        </p:blipFill>
        <p:spPr>
          <a:xfrm>
            <a:off x="6839712" y="2606675"/>
            <a:ext cx="4828714" cy="1993392"/>
          </a:xfrm>
          <a:prstGeom prst="rect">
            <a:avLst/>
          </a:prstGeom>
        </p:spPr>
      </p:pic>
    </p:spTree>
    <p:extLst>
      <p:ext uri="{BB962C8B-B14F-4D97-AF65-F5344CB8AC3E}">
        <p14:creationId xmlns:p14="http://schemas.microsoft.com/office/powerpoint/2010/main" val="1731506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3000" r="-2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a:latin typeface="Arial Black" panose="020B0A04020102020204" pitchFamily="34" charset="0"/>
              </a:rPr>
              <a:t>Contents</a:t>
            </a:r>
            <a:endParaRPr lang="en-IN" sz="5400" dirty="0">
              <a:latin typeface="Arial Black" panose="020B0A04020102020204" pitchFamily="34" charset="0"/>
            </a:endParaRPr>
          </a:p>
        </p:txBody>
      </p:sp>
      <p:sp>
        <p:nvSpPr>
          <p:cNvPr id="5" name="Content Placeholder 4"/>
          <p:cNvSpPr>
            <a:spLocks noGrp="1"/>
          </p:cNvSpPr>
          <p:nvPr>
            <p:ph idx="1"/>
          </p:nvPr>
        </p:nvSpPr>
        <p:spPr>
          <a:xfrm>
            <a:off x="1036948" y="1825625"/>
            <a:ext cx="10316852" cy="4351338"/>
          </a:xfrm>
        </p:spPr>
        <p:txBody>
          <a:bodyPr>
            <a:noAutofit/>
          </a:bodyPr>
          <a:lstStyle/>
          <a:p>
            <a:pPr>
              <a:buFont typeface="Wingdings" panose="05000000000000000000" pitchFamily="2" charset="2"/>
              <a:buChar char="Ø"/>
            </a:pPr>
            <a:r>
              <a:rPr lang="en-IN" dirty="0"/>
              <a:t> Abstract</a:t>
            </a:r>
          </a:p>
          <a:p>
            <a:pPr>
              <a:buFont typeface="Wingdings" panose="05000000000000000000" pitchFamily="2" charset="2"/>
              <a:buChar char="Ø"/>
            </a:pPr>
            <a:r>
              <a:rPr lang="en-IN" dirty="0"/>
              <a:t> Introduction</a:t>
            </a:r>
          </a:p>
          <a:p>
            <a:pPr>
              <a:buFont typeface="Wingdings" panose="05000000000000000000" pitchFamily="2" charset="2"/>
              <a:buChar char="Ø"/>
            </a:pPr>
            <a:r>
              <a:rPr lang="en-IN" dirty="0"/>
              <a:t> Brain Tumor</a:t>
            </a:r>
          </a:p>
          <a:p>
            <a:pPr>
              <a:buFont typeface="Wingdings" panose="05000000000000000000" pitchFamily="2" charset="2"/>
              <a:buChar char="Ø"/>
            </a:pPr>
            <a:r>
              <a:rPr lang="en-IN" dirty="0"/>
              <a:t> Existing System</a:t>
            </a:r>
          </a:p>
          <a:p>
            <a:pPr>
              <a:buFont typeface="Wingdings" panose="05000000000000000000" pitchFamily="2" charset="2"/>
              <a:buChar char="Ø"/>
            </a:pPr>
            <a:r>
              <a:rPr lang="en-IN" dirty="0"/>
              <a:t> Proposed System</a:t>
            </a:r>
          </a:p>
          <a:p>
            <a:pPr>
              <a:buFont typeface="Wingdings" panose="05000000000000000000" pitchFamily="2" charset="2"/>
              <a:buChar char="Ø"/>
            </a:pPr>
            <a:r>
              <a:rPr lang="en-IN" dirty="0"/>
              <a:t> Expected Results</a:t>
            </a:r>
          </a:p>
          <a:p>
            <a:pPr>
              <a:buFont typeface="Wingdings" panose="05000000000000000000" pitchFamily="2" charset="2"/>
              <a:buChar char="Ø"/>
            </a:pPr>
            <a:r>
              <a:rPr lang="en-IN" dirty="0"/>
              <a:t> References</a:t>
            </a:r>
          </a:p>
        </p:txBody>
      </p:sp>
      <p:sp>
        <p:nvSpPr>
          <p:cNvPr id="6" name="Slide Number Placeholder 1"/>
          <p:cNvSpPr txBox="1">
            <a:spLocks/>
          </p:cNvSpPr>
          <p:nvPr/>
        </p:nvSpPr>
        <p:spPr>
          <a:xfrm>
            <a:off x="11604395" y="6312079"/>
            <a:ext cx="311085"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2</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72489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rot="16200000">
            <a:off x="-2971800" y="2971800"/>
            <a:ext cx="6858000" cy="914400"/>
          </a:xfrm>
          <a:prstGeom prst="rect">
            <a:avLst/>
          </a:prstGeom>
          <a:solidFill>
            <a:schemeClr val="tx1">
              <a:lumMod val="85000"/>
              <a:lumOff val="15000"/>
            </a:schemeClr>
          </a:solidFill>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US" sz="5400" b="1" dirty="0">
                <a:latin typeface="Arial Black" panose="020B0A04020102020204" pitchFamily="34" charset="0"/>
              </a:rPr>
              <a:t>E</a:t>
            </a:r>
          </a:p>
          <a:p>
            <a:pPr algn="ctr"/>
            <a:r>
              <a:rPr lang="en-US" sz="5400" b="1" dirty="0">
                <a:latin typeface="Arial Black" panose="020B0A04020102020204" pitchFamily="34" charset="0"/>
              </a:rPr>
              <a:t>X</a:t>
            </a:r>
          </a:p>
          <a:p>
            <a:pPr algn="ctr"/>
            <a:r>
              <a:rPr lang="en-US" sz="5400" b="1" dirty="0">
                <a:latin typeface="Arial Black" panose="020B0A04020102020204" pitchFamily="34" charset="0"/>
              </a:rPr>
              <a:t>I</a:t>
            </a:r>
          </a:p>
          <a:p>
            <a:pPr algn="ctr"/>
            <a:r>
              <a:rPr lang="en-US" sz="5400" b="1" dirty="0">
                <a:latin typeface="Arial Black" panose="020B0A04020102020204" pitchFamily="34" charset="0"/>
              </a:rPr>
              <a:t>S</a:t>
            </a:r>
          </a:p>
          <a:p>
            <a:pPr algn="ctr"/>
            <a:r>
              <a:rPr lang="en-US" sz="5400" b="1" dirty="0">
                <a:latin typeface="Arial Black" panose="020B0A04020102020204" pitchFamily="34" charset="0"/>
              </a:rPr>
              <a:t>T</a:t>
            </a:r>
          </a:p>
          <a:p>
            <a:pPr algn="ctr"/>
            <a:r>
              <a:rPr lang="en-US" sz="5400" b="1" dirty="0">
                <a:latin typeface="Arial Black" panose="020B0A04020102020204" pitchFamily="34" charset="0"/>
              </a:rPr>
              <a:t>I</a:t>
            </a:r>
          </a:p>
          <a:p>
            <a:pPr algn="ctr"/>
            <a:r>
              <a:rPr lang="en-US" sz="5400" b="1" dirty="0">
                <a:latin typeface="Arial Black" panose="020B0A04020102020204" pitchFamily="34" charset="0"/>
              </a:rPr>
              <a:t>N</a:t>
            </a:r>
          </a:p>
          <a:p>
            <a:pPr algn="ctr"/>
            <a:r>
              <a:rPr lang="en-US" sz="5400" b="1" dirty="0">
                <a:latin typeface="Arial Black" panose="020B0A04020102020204" pitchFamily="34" charset="0"/>
              </a:rPr>
              <a:t>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776" y="897631"/>
            <a:ext cx="9662475" cy="5062734"/>
          </a:xfrm>
          <a:prstGeom prst="rect">
            <a:avLst/>
          </a:prstGeom>
          <a:effectLst>
            <a:outerShdw blurRad="266700" dist="139700" dir="4800000" sx="102000" sy="102000" algn="tl" rotWithShape="0">
              <a:schemeClr val="tx2">
                <a:lumMod val="50000"/>
                <a:alpha val="60000"/>
              </a:schemeClr>
            </a:outerShdw>
            <a:softEdge rad="12700"/>
          </a:effectLst>
        </p:spPr>
      </p:pic>
      <p:sp>
        <p:nvSpPr>
          <p:cNvPr id="8"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20</a:t>
            </a:fld>
            <a:endParaRPr lang="en-IN" dirty="0">
              <a:solidFill>
                <a:schemeClr val="bg1"/>
              </a:solidFill>
              <a:latin typeface="Arial Black" panose="020B0A04020102020204" pitchFamily="34" charset="0"/>
            </a:endParaRPr>
          </a:p>
        </p:txBody>
      </p:sp>
      <p:sp>
        <p:nvSpPr>
          <p:cNvPr id="2" name="Rectangle 1"/>
          <p:cNvSpPr/>
          <p:nvPr/>
        </p:nvSpPr>
        <p:spPr>
          <a:xfrm flipH="1">
            <a:off x="809997" y="2117494"/>
            <a:ext cx="490901" cy="262300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latin typeface="Arial Black" panose="020B0A04020102020204" pitchFamily="34" charset="0"/>
              </a:rPr>
              <a:t>R</a:t>
            </a:r>
          </a:p>
          <a:p>
            <a:pPr algn="ctr"/>
            <a:r>
              <a:rPr lang="en-US" b="1" dirty="0">
                <a:latin typeface="Arial Black" panose="020B0A04020102020204" pitchFamily="34" charset="0"/>
              </a:rPr>
              <a:t>E</a:t>
            </a:r>
          </a:p>
          <a:p>
            <a:pPr algn="ctr"/>
            <a:r>
              <a:rPr lang="en-US" b="1" dirty="0">
                <a:latin typeface="Arial Black" panose="020B0A04020102020204" pitchFamily="34" charset="0"/>
              </a:rPr>
              <a:t>S</a:t>
            </a:r>
          </a:p>
          <a:p>
            <a:pPr algn="ctr"/>
            <a:r>
              <a:rPr lang="en-US" b="1" dirty="0">
                <a:latin typeface="Arial Black" panose="020B0A04020102020204" pitchFamily="34" charset="0"/>
              </a:rPr>
              <a:t>U</a:t>
            </a:r>
          </a:p>
          <a:p>
            <a:pPr algn="ctr"/>
            <a:r>
              <a:rPr lang="en-US" b="1" dirty="0">
                <a:latin typeface="Arial Black" panose="020B0A04020102020204" pitchFamily="34" charset="0"/>
              </a:rPr>
              <a:t>L</a:t>
            </a:r>
          </a:p>
          <a:p>
            <a:pPr algn="ctr"/>
            <a:r>
              <a:rPr lang="en-US" b="1" dirty="0">
                <a:latin typeface="Arial Black" panose="020B0A04020102020204" pitchFamily="34" charset="0"/>
              </a:rPr>
              <a:t>T</a:t>
            </a:r>
          </a:p>
        </p:txBody>
      </p:sp>
    </p:spTree>
    <p:extLst>
      <p:ext uri="{BB962C8B-B14F-4D97-AF65-F5344CB8AC3E}">
        <p14:creationId xmlns:p14="http://schemas.microsoft.com/office/powerpoint/2010/main" val="2489618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44140" y="6227238"/>
            <a:ext cx="39592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21</a:t>
            </a:fld>
            <a:endParaRPr lang="en-IN" dirty="0">
              <a:solidFill>
                <a:schemeClr val="bg1"/>
              </a:solidFill>
              <a:latin typeface="Arial Black" panose="020B0A04020102020204" pitchFamily="34" charset="0"/>
            </a:endParaRPr>
          </a:p>
        </p:txBody>
      </p:sp>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Proposed System</a:t>
            </a:r>
            <a:endParaRPr lang="en-IN" sz="4000" dirty="0">
              <a:latin typeface="Arial Rounded MT Bold" panose="020F0704030504030204" pitchFamily="34" charset="0"/>
            </a:endParaRPr>
          </a:p>
        </p:txBody>
      </p:sp>
      <p:sp>
        <p:nvSpPr>
          <p:cNvPr id="7" name="Rectangle 6"/>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IN" sz="2000" dirty="0">
                <a:solidFill>
                  <a:schemeClr val="tx1"/>
                </a:solidFill>
                <a:latin typeface="Trebuchet MS" panose="020B0603020202020204"/>
              </a:rPr>
              <a:t>We are using input as MRI scan images.</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Providing the tumor type.</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And also highlighting the tumor.</a:t>
            </a:r>
            <a:endParaRPr lang="en-IN" sz="2000" dirty="0">
              <a:solidFill>
                <a:schemeClr val="tx1"/>
              </a:solidFill>
              <a:latin typeface="Trebuchet MS" panose="020B0603020202020204"/>
            </a:endParaRPr>
          </a:p>
          <a:p>
            <a:pPr algn="ct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549" y="1495088"/>
            <a:ext cx="1981051" cy="1981051"/>
          </a:xfrm>
          <a:prstGeom prst="rect">
            <a:avLst/>
          </a:prstGeom>
          <a:effectLst>
            <a:glow>
              <a:srgbClr val="BA9EC7"/>
            </a:glow>
            <a:outerShdw blurRad="266700" dist="228600" dir="2280000" sx="106000" sy="106000" algn="tl" rotWithShape="0">
              <a:prstClr val="black">
                <a:alpha val="59000"/>
              </a:prstClr>
            </a:outerShdw>
            <a:softEdge rad="3175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127" y="4107650"/>
            <a:ext cx="2894965" cy="1929977"/>
          </a:xfrm>
          <a:prstGeom prst="rect">
            <a:avLst/>
          </a:prstGeom>
          <a:effectLst>
            <a:outerShdw blurRad="152400" dist="101600" dir="3000000" sx="105000" sy="105000" algn="tl" rotWithShape="0">
              <a:prstClr val="black">
                <a:alpha val="55000"/>
              </a:prstClr>
            </a:outerShdw>
          </a:effectLst>
        </p:spPr>
      </p:pic>
      <p:sp>
        <p:nvSpPr>
          <p:cNvPr id="8" name="TextBox 7">
            <a:extLst>
              <a:ext uri="{FF2B5EF4-FFF2-40B4-BE49-F238E27FC236}">
                <a16:creationId xmlns:a16="http://schemas.microsoft.com/office/drawing/2014/main" id="{21E53641-2BD8-C4CF-C3E2-FFE7FF3DCF4D}"/>
              </a:ext>
            </a:extLst>
          </p:cNvPr>
          <p:cNvSpPr txBox="1"/>
          <p:nvPr/>
        </p:nvSpPr>
        <p:spPr>
          <a:xfrm>
            <a:off x="10212472" y="5713485"/>
            <a:ext cx="606256" cy="369332"/>
          </a:xfrm>
          <a:prstGeom prst="rect">
            <a:avLst/>
          </a:prstGeom>
          <a:noFill/>
        </p:spPr>
        <p:txBody>
          <a:bodyPr wrap="none" rtlCol="0">
            <a:spAutoFit/>
          </a:bodyPr>
          <a:lstStyle/>
          <a:p>
            <a:r>
              <a:rPr lang="en-IN" dirty="0"/>
              <a:t>CNN</a:t>
            </a:r>
          </a:p>
        </p:txBody>
      </p:sp>
    </p:spTree>
    <p:extLst>
      <p:ext uri="{BB962C8B-B14F-4D97-AF65-F5344CB8AC3E}">
        <p14:creationId xmlns:p14="http://schemas.microsoft.com/office/powerpoint/2010/main" val="219671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30000" y="6227238"/>
            <a:ext cx="41006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22</a:t>
            </a:fld>
            <a:endParaRPr lang="en-IN" dirty="0">
              <a:solidFill>
                <a:schemeClr val="bg1"/>
              </a:solidFill>
              <a:latin typeface="Arial Black" panose="020B0A04020102020204" pitchFamily="34" charset="0"/>
            </a:endParaRPr>
          </a:p>
        </p:txBody>
      </p:sp>
      <p:sp>
        <p:nvSpPr>
          <p:cNvPr id="6" name="Rounded Rectangle 5"/>
          <p:cNvSpPr/>
          <p:nvPr/>
        </p:nvSpPr>
        <p:spPr>
          <a:xfrm>
            <a:off x="769099" y="418551"/>
            <a:ext cx="4014876" cy="620849"/>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Architecture</a:t>
            </a:r>
            <a:endParaRPr lang="en-IN" sz="400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44EE8C40-1AFE-F689-B98F-00E717DF53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309" y="1294765"/>
            <a:ext cx="7141382" cy="4708081"/>
          </a:xfrm>
          <a:prstGeom prst="rect">
            <a:avLst/>
          </a:prstGeom>
          <a:solidFill>
            <a:schemeClr val="bg1">
              <a:lumMod val="85000"/>
            </a:schemeClr>
          </a:solidFill>
          <a:effectLst/>
        </p:spPr>
      </p:pic>
    </p:spTree>
    <p:extLst>
      <p:ext uri="{BB962C8B-B14F-4D97-AF65-F5344CB8AC3E}">
        <p14:creationId xmlns:p14="http://schemas.microsoft.com/office/powerpoint/2010/main" val="46488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CNN</a:t>
            </a:r>
            <a:endParaRPr lang="en-IN" sz="4000" dirty="0">
              <a:latin typeface="Arial Rounded MT Bold" panose="020F0704030504030204" pitchFamily="34" charset="0"/>
            </a:endParaRPr>
          </a:p>
        </p:txBody>
      </p:sp>
      <p:sp>
        <p:nvSpPr>
          <p:cNvPr id="5" name="Rectangle 4"/>
          <p:cNvSpPr/>
          <p:nvPr/>
        </p:nvSpPr>
        <p:spPr>
          <a:xfrm>
            <a:off x="1197203" y="2237523"/>
            <a:ext cx="605200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2000" dirty="0">
                <a:solidFill>
                  <a:schemeClr val="tx1"/>
                </a:solidFill>
              </a:rPr>
              <a:t>Convolutional Neural Network</a:t>
            </a:r>
          </a:p>
          <a:p>
            <a:pPr marL="342900" lvl="0" indent="-342900" algn="just">
              <a:lnSpc>
                <a:spcPct val="150000"/>
              </a:lnSpc>
              <a:spcBef>
                <a:spcPts val="1000"/>
              </a:spcBef>
              <a:buClr>
                <a:schemeClr val="tx1"/>
              </a:buClr>
              <a:buSzPct val="85000"/>
              <a:buFont typeface="Wingdings" panose="05000000000000000000" pitchFamily="2" charset="2"/>
              <a:buChar char="Ø"/>
            </a:pPr>
            <a:r>
              <a:rPr lang="en-US" sz="2400" dirty="0">
                <a:solidFill>
                  <a:srgbClr val="292929"/>
                </a:solidFill>
              </a:rPr>
              <a:t>It </a:t>
            </a:r>
            <a:r>
              <a:rPr lang="en-US" sz="2400" b="0" i="0" dirty="0">
                <a:solidFill>
                  <a:srgbClr val="292929"/>
                </a:solidFill>
                <a:effectLst/>
              </a:rPr>
              <a:t>is a class of </a:t>
            </a:r>
            <a:r>
              <a:rPr lang="en-US" sz="2400" b="0" i="0" dirty="0">
                <a:effectLst/>
                <a:hlinkClick r:id="rId2"/>
              </a:rPr>
              <a:t>neural networks</a:t>
            </a:r>
            <a:r>
              <a:rPr lang="en-US" sz="2400" b="0" i="0" dirty="0">
                <a:solidFill>
                  <a:srgbClr val="292929"/>
                </a:solidFill>
                <a:effectLst/>
              </a:rPr>
              <a:t> that specializes in processing data that has a grid-like topology, such as an image.</a:t>
            </a:r>
            <a:endParaRPr lang="en-IN" sz="2400" b="1" i="1" dirty="0">
              <a:solidFill>
                <a:prstClr val="black">
                  <a:lumMod val="75000"/>
                  <a:lumOff val="25000"/>
                </a:prstClr>
              </a:solidFill>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23</a:t>
            </a:fld>
            <a:endParaRPr lang="en-IN" dirty="0">
              <a:solidFill>
                <a:schemeClr val="bg1"/>
              </a:solidFill>
              <a:latin typeface="Arial Black" panose="020B0A04020102020204" pitchFamily="34" charset="0"/>
            </a:endParaRPr>
          </a:p>
        </p:txBody>
      </p:sp>
      <p:pic>
        <p:nvPicPr>
          <p:cNvPr id="1026" name="Picture 2">
            <a:extLst>
              <a:ext uri="{FF2B5EF4-FFF2-40B4-BE49-F238E27FC236}">
                <a16:creationId xmlns:a16="http://schemas.microsoft.com/office/drawing/2014/main" id="{399A7561-7343-83DE-77D9-196564B52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093" y="2724574"/>
            <a:ext cx="41624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9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21790" y="723276"/>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rPr>
              <a:t>Architecture of CNN</a:t>
            </a:r>
          </a:p>
        </p:txBody>
      </p:sp>
      <p:sp>
        <p:nvSpPr>
          <p:cNvPr id="5" name="Rectangle 4"/>
          <p:cNvSpPr/>
          <p:nvPr/>
        </p:nvSpPr>
        <p:spPr>
          <a:xfrm>
            <a:off x="1121790" y="1902462"/>
            <a:ext cx="10378912" cy="6702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b="0" i="0" dirty="0">
                <a:solidFill>
                  <a:srgbClr val="292929"/>
                </a:solidFill>
                <a:effectLst/>
              </a:rPr>
              <a:t>A CNN typically has three layers: a convolutional layer, a pooling layer, and a fully connected layer.</a:t>
            </a:r>
            <a:endParaRPr lang="en-IN" sz="1600"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24</a:t>
            </a:fld>
            <a:endParaRPr lang="en-IN" dirty="0">
              <a:solidFill>
                <a:schemeClr val="bg1"/>
              </a:solidFill>
              <a:latin typeface="Arial Black" panose="020B0A04020102020204" pitchFamily="34" charset="0"/>
            </a:endParaRPr>
          </a:p>
        </p:txBody>
      </p:sp>
      <p:pic>
        <p:nvPicPr>
          <p:cNvPr id="2050" name="Picture 2">
            <a:extLst>
              <a:ext uri="{FF2B5EF4-FFF2-40B4-BE49-F238E27FC236}">
                <a16:creationId xmlns:a16="http://schemas.microsoft.com/office/drawing/2014/main" id="{31CC4C58-8224-0D3E-2558-E48C5B59F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11" y="2572731"/>
            <a:ext cx="73533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9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Convolution Layer</a:t>
            </a:r>
            <a:endParaRPr lang="en-IN" sz="4000" dirty="0">
              <a:latin typeface="Arial Rounded MT Bold" panose="020F0704030504030204" pitchFamily="34" charset="0"/>
            </a:endParaRPr>
          </a:p>
        </p:txBody>
      </p:sp>
      <p:sp>
        <p:nvSpPr>
          <p:cNvPr id="5" name="Rectangle 4"/>
          <p:cNvSpPr/>
          <p:nvPr/>
        </p:nvSpPr>
        <p:spPr>
          <a:xfrm>
            <a:off x="1197203" y="2237523"/>
            <a:ext cx="5731498"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b="0" i="0" dirty="0">
                <a:solidFill>
                  <a:srgbClr val="292929"/>
                </a:solidFill>
                <a:effectLst/>
                <a:latin typeface="charter"/>
              </a:rPr>
              <a:t>The convolution layer is the core building block of the CNN.</a:t>
            </a:r>
          </a:p>
          <a:p>
            <a:pPr lvl="0" algn="just">
              <a:lnSpc>
                <a:spcPct val="150000"/>
              </a:lnSpc>
              <a:spcBef>
                <a:spcPts val="1000"/>
              </a:spcBef>
              <a:buClr>
                <a:schemeClr val="tx1"/>
              </a:buClr>
              <a:buSzPct val="85000"/>
            </a:pPr>
            <a:r>
              <a:rPr lang="en-US" b="0" i="0" dirty="0">
                <a:solidFill>
                  <a:srgbClr val="292929"/>
                </a:solidFill>
                <a:effectLst/>
                <a:latin typeface="charter"/>
              </a:rPr>
              <a:t>This layer performs a dot product between two matrices, where one matrix is the set of learnable parameters otherwise known as a kernel, and the other matrix is the restricted portion of the receptive field. The kernel is spatially smaller than an image but is more in-depth.</a:t>
            </a:r>
          </a:p>
          <a:p>
            <a:pPr lvl="0" algn="just">
              <a:lnSpc>
                <a:spcPct val="150000"/>
              </a:lnSpc>
              <a:spcBef>
                <a:spcPts val="1000"/>
              </a:spcBef>
              <a:buClr>
                <a:schemeClr val="tx1"/>
              </a:buClr>
              <a:buSzPct val="85000"/>
            </a:pP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25</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stretch>
            <a:fillRect/>
          </a:stretch>
        </p:blipFill>
        <p:spPr>
          <a:xfrm>
            <a:off x="7856264" y="2237523"/>
            <a:ext cx="3512461" cy="3257085"/>
          </a:xfrm>
          <a:prstGeom prst="rect">
            <a:avLst/>
          </a:prstGeom>
        </p:spPr>
      </p:pic>
    </p:spTree>
    <p:extLst>
      <p:ext uri="{BB962C8B-B14F-4D97-AF65-F5344CB8AC3E}">
        <p14:creationId xmlns:p14="http://schemas.microsoft.com/office/powerpoint/2010/main" val="1871919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Pooling Layer</a:t>
            </a:r>
            <a:endParaRPr lang="en-IN" sz="4000" dirty="0">
              <a:latin typeface="Arial Rounded MT Bold" panose="020F0704030504030204" pitchFamily="34" charset="0"/>
            </a:endParaRPr>
          </a:p>
        </p:txBody>
      </p:sp>
      <p:sp>
        <p:nvSpPr>
          <p:cNvPr id="5" name="Rectangle 4"/>
          <p:cNvSpPr/>
          <p:nvPr/>
        </p:nvSpPr>
        <p:spPr>
          <a:xfrm>
            <a:off x="1527141" y="1972257"/>
            <a:ext cx="4308051" cy="75414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Here we are using max pooling concept.</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26</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6131" y="2877945"/>
            <a:ext cx="6202737" cy="3057062"/>
          </a:xfrm>
          <a:prstGeom prst="rect">
            <a:avLst/>
          </a:prstGeom>
        </p:spPr>
      </p:pic>
    </p:spTree>
    <p:extLst>
      <p:ext uri="{BB962C8B-B14F-4D97-AF65-F5344CB8AC3E}">
        <p14:creationId xmlns:p14="http://schemas.microsoft.com/office/powerpoint/2010/main" val="3168316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620273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Flattening the Images</a:t>
            </a:r>
            <a:endParaRPr lang="en-IN" sz="4000" dirty="0">
              <a:latin typeface="Arial Rounded MT Bold" panose="020F0704030504030204" pitchFamily="34" charset="0"/>
            </a:endParaRPr>
          </a:p>
        </p:txBody>
      </p:sp>
      <p:sp>
        <p:nvSpPr>
          <p:cNvPr id="5" name="Rectangle 4"/>
          <p:cNvSpPr/>
          <p:nvPr/>
        </p:nvSpPr>
        <p:spPr>
          <a:xfrm>
            <a:off x="1527141" y="2283342"/>
            <a:ext cx="5435073" cy="319717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457200" rtl="0" eaLnBrk="1" fontAlgn="auto" latinLnBrk="0" hangingPunct="1">
              <a:lnSpc>
                <a:spcPct val="150000"/>
              </a:lnSpc>
              <a:spcBef>
                <a:spcPts val="1000"/>
              </a:spcBef>
              <a:spcAft>
                <a:spcPts val="0"/>
              </a:spcAft>
              <a:buClr>
                <a:prstClr val="black"/>
              </a:buClr>
              <a:buSzPct val="85000"/>
              <a:buFontTx/>
              <a:buNone/>
              <a:tabLst/>
              <a:defRPr/>
            </a:pPr>
            <a:r>
              <a:rPr kumimoji="0" lang="en-IN" sz="1800" b="0" i="0" u="none" strike="noStrike" kern="1200" cap="none" spc="0" normalizeH="0" baseline="0" noProof="0" dirty="0">
                <a:ln>
                  <a:noFill/>
                </a:ln>
                <a:solidFill>
                  <a:prstClr val="black"/>
                </a:solidFill>
                <a:effectLst/>
                <a:uLnTx/>
                <a:uFillTx/>
                <a:ea typeface="+mn-ea"/>
                <a:cs typeface="+mn-cs"/>
              </a:rPr>
              <a:t>Converting the Multi dimensional to one dimensional.</a:t>
            </a:r>
            <a:endParaRPr lang="en-IN" dirty="0"/>
          </a:p>
          <a:p>
            <a:pPr lvl="0" algn="just">
              <a:lnSpc>
                <a:spcPct val="150000"/>
              </a:lnSpc>
              <a:spcBef>
                <a:spcPts val="1000"/>
              </a:spcBef>
              <a:buClr>
                <a:schemeClr val="tx1"/>
              </a:buClr>
              <a:buSzPct val="85000"/>
            </a:pPr>
            <a:r>
              <a:rPr lang="en-IN" dirty="0"/>
              <a:t>In this layer the images or extracted features data from hidden layers to pass it to the fully connected layer for classification the data is flattened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27</a:t>
            </a:fld>
            <a:endParaRPr lang="en-IN" dirty="0">
              <a:solidFill>
                <a:schemeClr val="bg1"/>
              </a:solidFill>
              <a:latin typeface="Arial Black" panose="020B0A04020102020204" pitchFamily="34" charset="0"/>
            </a:endParaRPr>
          </a:p>
        </p:txBody>
      </p:sp>
      <p:graphicFrame>
        <p:nvGraphicFramePr>
          <p:cNvPr id="4" name="Table 6">
            <a:extLst>
              <a:ext uri="{FF2B5EF4-FFF2-40B4-BE49-F238E27FC236}">
                <a16:creationId xmlns:a16="http://schemas.microsoft.com/office/drawing/2014/main" id="{9DDB776D-63B5-5652-A533-7A13728A3171}"/>
              </a:ext>
            </a:extLst>
          </p:cNvPr>
          <p:cNvGraphicFramePr>
            <a:graphicFrameLocks noGrp="1"/>
          </p:cNvGraphicFramePr>
          <p:nvPr>
            <p:extLst>
              <p:ext uri="{D42A27DB-BD31-4B8C-83A1-F6EECF244321}">
                <p14:modId xmlns:p14="http://schemas.microsoft.com/office/powerpoint/2010/main" val="2450674266"/>
              </p:ext>
            </p:extLst>
          </p:nvPr>
        </p:nvGraphicFramePr>
        <p:xfrm>
          <a:off x="7521541" y="3019078"/>
          <a:ext cx="1248528" cy="1112520"/>
        </p:xfrm>
        <a:graphic>
          <a:graphicData uri="http://schemas.openxmlformats.org/drawingml/2006/table">
            <a:tbl>
              <a:tblPr firstRow="1" bandRow="1">
                <a:tableStyleId>{5C22544A-7EE6-4342-B048-85BDC9FD1C3A}</a:tableStyleId>
              </a:tblPr>
              <a:tblGrid>
                <a:gridCol w="416176">
                  <a:extLst>
                    <a:ext uri="{9D8B030D-6E8A-4147-A177-3AD203B41FA5}">
                      <a16:colId xmlns:a16="http://schemas.microsoft.com/office/drawing/2014/main" val="1737730785"/>
                    </a:ext>
                  </a:extLst>
                </a:gridCol>
                <a:gridCol w="416176">
                  <a:extLst>
                    <a:ext uri="{9D8B030D-6E8A-4147-A177-3AD203B41FA5}">
                      <a16:colId xmlns:a16="http://schemas.microsoft.com/office/drawing/2014/main" val="3521064573"/>
                    </a:ext>
                  </a:extLst>
                </a:gridCol>
                <a:gridCol w="416176">
                  <a:extLst>
                    <a:ext uri="{9D8B030D-6E8A-4147-A177-3AD203B41FA5}">
                      <a16:colId xmlns:a16="http://schemas.microsoft.com/office/drawing/2014/main" val="3451001882"/>
                    </a:ext>
                  </a:extLst>
                </a:gridCol>
              </a:tblGrid>
              <a:tr h="370840">
                <a:tc>
                  <a:txBody>
                    <a:bodyPr/>
                    <a:lstStyle/>
                    <a:p>
                      <a:r>
                        <a:rPr lang="en-IN" b="1" dirty="0">
                          <a:solidFill>
                            <a:schemeClr val="bg1"/>
                          </a:solidFill>
                        </a:rPr>
                        <a:t>1</a:t>
                      </a:r>
                    </a:p>
                  </a:txBody>
                  <a:tcPr>
                    <a:solidFill>
                      <a:schemeClr val="bg2">
                        <a:lumMod val="50000"/>
                      </a:schemeClr>
                    </a:solidFill>
                  </a:tcPr>
                </a:tc>
                <a:tc>
                  <a:txBody>
                    <a:bodyPr/>
                    <a:lstStyle/>
                    <a:p>
                      <a:r>
                        <a:rPr lang="en-IN" b="1" dirty="0">
                          <a:solidFill>
                            <a:schemeClr val="bg1"/>
                          </a:solidFill>
                        </a:rPr>
                        <a:t>2</a:t>
                      </a:r>
                    </a:p>
                  </a:txBody>
                  <a:tcPr>
                    <a:solidFill>
                      <a:schemeClr val="bg2">
                        <a:lumMod val="50000"/>
                      </a:schemeClr>
                    </a:solidFill>
                  </a:tcPr>
                </a:tc>
                <a:tc>
                  <a:txBody>
                    <a:bodyPr/>
                    <a:lstStyle/>
                    <a:p>
                      <a:r>
                        <a:rPr lang="en-IN" b="1" dirty="0">
                          <a:solidFill>
                            <a:schemeClr val="bg1"/>
                          </a:solidFill>
                        </a:rPr>
                        <a:t>3</a:t>
                      </a:r>
                    </a:p>
                  </a:txBody>
                  <a:tcPr>
                    <a:solidFill>
                      <a:schemeClr val="bg2">
                        <a:lumMod val="50000"/>
                      </a:schemeClr>
                    </a:solidFill>
                  </a:tcPr>
                </a:tc>
                <a:extLst>
                  <a:ext uri="{0D108BD9-81ED-4DB2-BD59-A6C34878D82A}">
                    <a16:rowId xmlns:a16="http://schemas.microsoft.com/office/drawing/2014/main" val="2428429440"/>
                  </a:ext>
                </a:extLst>
              </a:tr>
              <a:tr h="370840">
                <a:tc>
                  <a:txBody>
                    <a:bodyPr/>
                    <a:lstStyle/>
                    <a:p>
                      <a:r>
                        <a:rPr lang="en-IN" b="1" dirty="0">
                          <a:solidFill>
                            <a:schemeClr val="bg1"/>
                          </a:solidFill>
                        </a:rPr>
                        <a:t>4</a:t>
                      </a:r>
                    </a:p>
                  </a:txBody>
                  <a:tcPr>
                    <a:solidFill>
                      <a:schemeClr val="bg2">
                        <a:lumMod val="50000"/>
                      </a:schemeClr>
                    </a:solidFill>
                  </a:tcPr>
                </a:tc>
                <a:tc>
                  <a:txBody>
                    <a:bodyPr/>
                    <a:lstStyle/>
                    <a:p>
                      <a:r>
                        <a:rPr lang="en-IN" b="1" dirty="0">
                          <a:solidFill>
                            <a:schemeClr val="bg1"/>
                          </a:solidFill>
                        </a:rPr>
                        <a:t>5</a:t>
                      </a:r>
                    </a:p>
                  </a:txBody>
                  <a:tcPr>
                    <a:solidFill>
                      <a:schemeClr val="bg2">
                        <a:lumMod val="50000"/>
                      </a:schemeClr>
                    </a:solidFill>
                  </a:tcPr>
                </a:tc>
                <a:tc>
                  <a:txBody>
                    <a:bodyPr/>
                    <a:lstStyle/>
                    <a:p>
                      <a:r>
                        <a:rPr lang="en-IN" b="1" dirty="0">
                          <a:solidFill>
                            <a:schemeClr val="bg1"/>
                          </a:solidFill>
                        </a:rPr>
                        <a:t>6</a:t>
                      </a:r>
                    </a:p>
                  </a:txBody>
                  <a:tcPr>
                    <a:solidFill>
                      <a:schemeClr val="bg2">
                        <a:lumMod val="50000"/>
                      </a:schemeClr>
                    </a:solidFill>
                  </a:tcPr>
                </a:tc>
                <a:extLst>
                  <a:ext uri="{0D108BD9-81ED-4DB2-BD59-A6C34878D82A}">
                    <a16:rowId xmlns:a16="http://schemas.microsoft.com/office/drawing/2014/main" val="177701106"/>
                  </a:ext>
                </a:extLst>
              </a:tr>
              <a:tr h="370840">
                <a:tc>
                  <a:txBody>
                    <a:bodyPr/>
                    <a:lstStyle/>
                    <a:p>
                      <a:r>
                        <a:rPr lang="en-IN" b="1" dirty="0">
                          <a:solidFill>
                            <a:schemeClr val="bg1"/>
                          </a:solidFill>
                        </a:rPr>
                        <a:t>7</a:t>
                      </a:r>
                    </a:p>
                  </a:txBody>
                  <a:tcPr>
                    <a:solidFill>
                      <a:schemeClr val="bg2">
                        <a:lumMod val="50000"/>
                      </a:schemeClr>
                    </a:solidFill>
                  </a:tcPr>
                </a:tc>
                <a:tc>
                  <a:txBody>
                    <a:bodyPr/>
                    <a:lstStyle/>
                    <a:p>
                      <a:r>
                        <a:rPr lang="en-IN" b="1" dirty="0">
                          <a:solidFill>
                            <a:schemeClr val="bg1"/>
                          </a:solidFill>
                        </a:rPr>
                        <a:t>8</a:t>
                      </a:r>
                    </a:p>
                  </a:txBody>
                  <a:tcPr>
                    <a:solidFill>
                      <a:schemeClr val="bg2">
                        <a:lumMod val="50000"/>
                      </a:schemeClr>
                    </a:solidFill>
                  </a:tcPr>
                </a:tc>
                <a:tc>
                  <a:txBody>
                    <a:bodyPr/>
                    <a:lstStyle/>
                    <a:p>
                      <a:r>
                        <a:rPr lang="en-IN" b="1" dirty="0">
                          <a:solidFill>
                            <a:schemeClr val="bg1"/>
                          </a:solidFill>
                        </a:rPr>
                        <a:t>9</a:t>
                      </a:r>
                    </a:p>
                  </a:txBody>
                  <a:tcPr>
                    <a:solidFill>
                      <a:schemeClr val="bg2">
                        <a:lumMod val="50000"/>
                      </a:schemeClr>
                    </a:solidFill>
                  </a:tcPr>
                </a:tc>
                <a:extLst>
                  <a:ext uri="{0D108BD9-81ED-4DB2-BD59-A6C34878D82A}">
                    <a16:rowId xmlns:a16="http://schemas.microsoft.com/office/drawing/2014/main" val="2244925018"/>
                  </a:ext>
                </a:extLst>
              </a:tr>
            </a:tbl>
          </a:graphicData>
        </a:graphic>
      </p:graphicFrame>
      <p:cxnSp>
        <p:nvCxnSpPr>
          <p:cNvPr id="8" name="Straight Arrow Connector 7">
            <a:extLst>
              <a:ext uri="{FF2B5EF4-FFF2-40B4-BE49-F238E27FC236}">
                <a16:creationId xmlns:a16="http://schemas.microsoft.com/office/drawing/2014/main" id="{CCC49083-3158-A7BB-7D36-5CA9E7DAEF1B}"/>
              </a:ext>
            </a:extLst>
          </p:cNvPr>
          <p:cNvCxnSpPr/>
          <p:nvPr/>
        </p:nvCxnSpPr>
        <p:spPr>
          <a:xfrm>
            <a:off x="9049732" y="3494534"/>
            <a:ext cx="12254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Table 9">
            <a:extLst>
              <a:ext uri="{FF2B5EF4-FFF2-40B4-BE49-F238E27FC236}">
                <a16:creationId xmlns:a16="http://schemas.microsoft.com/office/drawing/2014/main" id="{3EB580DB-B069-2323-608F-9DB76C7625AE}"/>
              </a:ext>
            </a:extLst>
          </p:cNvPr>
          <p:cNvGraphicFramePr>
            <a:graphicFrameLocks noGrp="1"/>
          </p:cNvGraphicFramePr>
          <p:nvPr>
            <p:extLst>
              <p:ext uri="{D42A27DB-BD31-4B8C-83A1-F6EECF244321}">
                <p14:modId xmlns:p14="http://schemas.microsoft.com/office/powerpoint/2010/main" val="1427867108"/>
              </p:ext>
            </p:extLst>
          </p:nvPr>
        </p:nvGraphicFramePr>
        <p:xfrm>
          <a:off x="10834543" y="1831873"/>
          <a:ext cx="371835" cy="3337560"/>
        </p:xfrm>
        <a:graphic>
          <a:graphicData uri="http://schemas.openxmlformats.org/drawingml/2006/table">
            <a:tbl>
              <a:tblPr firstRow="1" bandRow="1">
                <a:tableStyleId>{5C22544A-7EE6-4342-B048-85BDC9FD1C3A}</a:tableStyleId>
              </a:tblPr>
              <a:tblGrid>
                <a:gridCol w="371835">
                  <a:extLst>
                    <a:ext uri="{9D8B030D-6E8A-4147-A177-3AD203B41FA5}">
                      <a16:colId xmlns:a16="http://schemas.microsoft.com/office/drawing/2014/main" val="4185209173"/>
                    </a:ext>
                  </a:extLst>
                </a:gridCol>
              </a:tblGrid>
              <a:tr h="370840">
                <a:tc>
                  <a:txBody>
                    <a:bodyPr/>
                    <a:lstStyle/>
                    <a:p>
                      <a:r>
                        <a:rPr lang="en-IN" b="1" dirty="0">
                          <a:solidFill>
                            <a:schemeClr val="bg1"/>
                          </a:solidFill>
                        </a:rPr>
                        <a:t>1</a:t>
                      </a:r>
                    </a:p>
                  </a:txBody>
                  <a:tcPr>
                    <a:solidFill>
                      <a:schemeClr val="tx1">
                        <a:lumMod val="65000"/>
                        <a:lumOff val="35000"/>
                      </a:schemeClr>
                    </a:solidFill>
                  </a:tcPr>
                </a:tc>
                <a:extLst>
                  <a:ext uri="{0D108BD9-81ED-4DB2-BD59-A6C34878D82A}">
                    <a16:rowId xmlns:a16="http://schemas.microsoft.com/office/drawing/2014/main" val="3695997781"/>
                  </a:ext>
                </a:extLst>
              </a:tr>
              <a:tr h="370840">
                <a:tc>
                  <a:txBody>
                    <a:bodyPr/>
                    <a:lstStyle/>
                    <a:p>
                      <a:r>
                        <a:rPr lang="en-IN" b="1" dirty="0">
                          <a:solidFill>
                            <a:schemeClr val="bg1"/>
                          </a:solidFill>
                        </a:rPr>
                        <a:t>2</a:t>
                      </a:r>
                    </a:p>
                  </a:txBody>
                  <a:tcPr>
                    <a:solidFill>
                      <a:schemeClr val="tx1">
                        <a:lumMod val="65000"/>
                        <a:lumOff val="35000"/>
                      </a:schemeClr>
                    </a:solidFill>
                  </a:tcPr>
                </a:tc>
                <a:extLst>
                  <a:ext uri="{0D108BD9-81ED-4DB2-BD59-A6C34878D82A}">
                    <a16:rowId xmlns:a16="http://schemas.microsoft.com/office/drawing/2014/main" val="2387269340"/>
                  </a:ext>
                </a:extLst>
              </a:tr>
              <a:tr h="370840">
                <a:tc>
                  <a:txBody>
                    <a:bodyPr/>
                    <a:lstStyle/>
                    <a:p>
                      <a:r>
                        <a:rPr lang="en-IN" b="1" dirty="0">
                          <a:solidFill>
                            <a:schemeClr val="bg1"/>
                          </a:solidFill>
                        </a:rPr>
                        <a:t>3</a:t>
                      </a:r>
                    </a:p>
                  </a:txBody>
                  <a:tcPr>
                    <a:solidFill>
                      <a:schemeClr val="tx1">
                        <a:lumMod val="65000"/>
                        <a:lumOff val="35000"/>
                      </a:schemeClr>
                    </a:solidFill>
                  </a:tcPr>
                </a:tc>
                <a:extLst>
                  <a:ext uri="{0D108BD9-81ED-4DB2-BD59-A6C34878D82A}">
                    <a16:rowId xmlns:a16="http://schemas.microsoft.com/office/drawing/2014/main" val="214136204"/>
                  </a:ext>
                </a:extLst>
              </a:tr>
              <a:tr h="370840">
                <a:tc>
                  <a:txBody>
                    <a:bodyPr/>
                    <a:lstStyle/>
                    <a:p>
                      <a:r>
                        <a:rPr lang="en-IN" b="1" dirty="0">
                          <a:solidFill>
                            <a:schemeClr val="bg1"/>
                          </a:solidFill>
                        </a:rPr>
                        <a:t>4</a:t>
                      </a:r>
                    </a:p>
                  </a:txBody>
                  <a:tcPr>
                    <a:solidFill>
                      <a:schemeClr val="tx1">
                        <a:lumMod val="65000"/>
                        <a:lumOff val="35000"/>
                      </a:schemeClr>
                    </a:solidFill>
                  </a:tcPr>
                </a:tc>
                <a:extLst>
                  <a:ext uri="{0D108BD9-81ED-4DB2-BD59-A6C34878D82A}">
                    <a16:rowId xmlns:a16="http://schemas.microsoft.com/office/drawing/2014/main" val="3480655300"/>
                  </a:ext>
                </a:extLst>
              </a:tr>
              <a:tr h="370840">
                <a:tc>
                  <a:txBody>
                    <a:bodyPr/>
                    <a:lstStyle/>
                    <a:p>
                      <a:r>
                        <a:rPr lang="en-IN" b="1" dirty="0">
                          <a:solidFill>
                            <a:schemeClr val="bg1"/>
                          </a:solidFill>
                        </a:rPr>
                        <a:t>5</a:t>
                      </a:r>
                    </a:p>
                  </a:txBody>
                  <a:tcPr>
                    <a:solidFill>
                      <a:schemeClr val="tx1">
                        <a:lumMod val="65000"/>
                        <a:lumOff val="35000"/>
                      </a:schemeClr>
                    </a:solidFill>
                  </a:tcPr>
                </a:tc>
                <a:extLst>
                  <a:ext uri="{0D108BD9-81ED-4DB2-BD59-A6C34878D82A}">
                    <a16:rowId xmlns:a16="http://schemas.microsoft.com/office/drawing/2014/main" val="2665017097"/>
                  </a:ext>
                </a:extLst>
              </a:tr>
              <a:tr h="370840">
                <a:tc>
                  <a:txBody>
                    <a:bodyPr/>
                    <a:lstStyle/>
                    <a:p>
                      <a:r>
                        <a:rPr lang="en-IN" b="1" dirty="0">
                          <a:solidFill>
                            <a:schemeClr val="bg1"/>
                          </a:solidFill>
                        </a:rPr>
                        <a:t>6</a:t>
                      </a:r>
                    </a:p>
                  </a:txBody>
                  <a:tcPr>
                    <a:solidFill>
                      <a:schemeClr val="tx1">
                        <a:lumMod val="65000"/>
                        <a:lumOff val="35000"/>
                      </a:schemeClr>
                    </a:solidFill>
                  </a:tcPr>
                </a:tc>
                <a:extLst>
                  <a:ext uri="{0D108BD9-81ED-4DB2-BD59-A6C34878D82A}">
                    <a16:rowId xmlns:a16="http://schemas.microsoft.com/office/drawing/2014/main" val="4228887885"/>
                  </a:ext>
                </a:extLst>
              </a:tr>
              <a:tr h="370840">
                <a:tc>
                  <a:txBody>
                    <a:bodyPr/>
                    <a:lstStyle/>
                    <a:p>
                      <a:r>
                        <a:rPr lang="en-IN" b="1" dirty="0">
                          <a:solidFill>
                            <a:schemeClr val="bg1"/>
                          </a:solidFill>
                        </a:rPr>
                        <a:t>7</a:t>
                      </a:r>
                    </a:p>
                  </a:txBody>
                  <a:tcPr>
                    <a:solidFill>
                      <a:schemeClr val="tx1">
                        <a:lumMod val="65000"/>
                        <a:lumOff val="35000"/>
                      </a:schemeClr>
                    </a:solidFill>
                  </a:tcPr>
                </a:tc>
                <a:extLst>
                  <a:ext uri="{0D108BD9-81ED-4DB2-BD59-A6C34878D82A}">
                    <a16:rowId xmlns:a16="http://schemas.microsoft.com/office/drawing/2014/main" val="2177996773"/>
                  </a:ext>
                </a:extLst>
              </a:tr>
              <a:tr h="370840">
                <a:tc>
                  <a:txBody>
                    <a:bodyPr/>
                    <a:lstStyle/>
                    <a:p>
                      <a:r>
                        <a:rPr lang="en-IN" b="1" dirty="0">
                          <a:solidFill>
                            <a:schemeClr val="bg1"/>
                          </a:solidFill>
                        </a:rPr>
                        <a:t>8</a:t>
                      </a:r>
                    </a:p>
                  </a:txBody>
                  <a:tcPr>
                    <a:solidFill>
                      <a:schemeClr val="tx1">
                        <a:lumMod val="65000"/>
                        <a:lumOff val="35000"/>
                      </a:schemeClr>
                    </a:solidFill>
                  </a:tcPr>
                </a:tc>
                <a:extLst>
                  <a:ext uri="{0D108BD9-81ED-4DB2-BD59-A6C34878D82A}">
                    <a16:rowId xmlns:a16="http://schemas.microsoft.com/office/drawing/2014/main" val="2375526569"/>
                  </a:ext>
                </a:extLst>
              </a:tr>
              <a:tr h="370840">
                <a:tc>
                  <a:txBody>
                    <a:bodyPr/>
                    <a:lstStyle/>
                    <a:p>
                      <a:r>
                        <a:rPr lang="en-IN" b="1" dirty="0">
                          <a:solidFill>
                            <a:schemeClr val="bg1"/>
                          </a:solidFill>
                        </a:rPr>
                        <a:t>9</a:t>
                      </a:r>
                    </a:p>
                  </a:txBody>
                  <a:tcPr>
                    <a:solidFill>
                      <a:schemeClr val="tx1">
                        <a:lumMod val="65000"/>
                        <a:lumOff val="35000"/>
                      </a:schemeClr>
                    </a:solidFill>
                  </a:tcPr>
                </a:tc>
                <a:extLst>
                  <a:ext uri="{0D108BD9-81ED-4DB2-BD59-A6C34878D82A}">
                    <a16:rowId xmlns:a16="http://schemas.microsoft.com/office/drawing/2014/main" val="2456284125"/>
                  </a:ext>
                </a:extLst>
              </a:tr>
            </a:tbl>
          </a:graphicData>
        </a:graphic>
      </p:graphicFrame>
    </p:spTree>
    <p:extLst>
      <p:ext uri="{BB962C8B-B14F-4D97-AF65-F5344CB8AC3E}">
        <p14:creationId xmlns:p14="http://schemas.microsoft.com/office/powerpoint/2010/main" val="366156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404592" y="816760"/>
            <a:ext cx="6476216"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Fully Connected Layer</a:t>
            </a:r>
            <a:endParaRPr lang="en-IN" sz="4000" dirty="0">
              <a:latin typeface="Arial Rounded MT Bold" panose="020F0704030504030204" pitchFamily="34" charset="0"/>
            </a:endParaRPr>
          </a:p>
        </p:txBody>
      </p:sp>
      <p:sp>
        <p:nvSpPr>
          <p:cNvPr id="5" name="Rectangle 4"/>
          <p:cNvSpPr/>
          <p:nvPr/>
        </p:nvSpPr>
        <p:spPr>
          <a:xfrm>
            <a:off x="1527141" y="1972257"/>
            <a:ext cx="3714162"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b="0" i="0" dirty="0">
                <a:solidFill>
                  <a:srgbClr val="292929"/>
                </a:solidFill>
                <a:effectLst/>
                <a:latin typeface="charter"/>
              </a:rPr>
              <a:t>Neurons in this layer have full connectivity with all neurons in the preceding and succeeding layer</a:t>
            </a:r>
            <a:r>
              <a:rPr lang="en-IN" dirty="0"/>
              <a:t>.</a:t>
            </a:r>
          </a:p>
          <a:p>
            <a:pPr lvl="0" algn="just">
              <a:lnSpc>
                <a:spcPct val="150000"/>
              </a:lnSpc>
              <a:spcBef>
                <a:spcPts val="1000"/>
              </a:spcBef>
              <a:buClr>
                <a:schemeClr val="tx1"/>
              </a:buClr>
              <a:buSzPct val="85000"/>
            </a:pPr>
            <a:r>
              <a:rPr lang="en-IN" dirty="0"/>
              <a:t>The last FCL the no of nodes is matched with the no of classes we are classifying to and this is done by SoftMax method.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28</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2264" y="2092750"/>
            <a:ext cx="5429839" cy="3054284"/>
          </a:xfrm>
          <a:prstGeom prst="rect">
            <a:avLst/>
          </a:prstGeom>
        </p:spPr>
      </p:pic>
    </p:spTree>
    <p:extLst>
      <p:ext uri="{BB962C8B-B14F-4D97-AF65-F5344CB8AC3E}">
        <p14:creationId xmlns:p14="http://schemas.microsoft.com/office/powerpoint/2010/main" val="1807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404591" y="816760"/>
            <a:ext cx="3601041"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SoftMax</a:t>
            </a:r>
            <a:endParaRPr lang="en-IN" sz="4000" dirty="0">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1545994" y="2187707"/>
                <a:ext cx="3714162"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The SoftMax layer classifies the object belongs to which class based on the probability.</a:t>
                </a:r>
              </a:p>
              <a:p>
                <a:pPr lvl="0" algn="just">
                  <a:lnSpc>
                    <a:spcPct val="150000"/>
                  </a:lnSpc>
                  <a:spcBef>
                    <a:spcPts val="1000"/>
                  </a:spcBef>
                  <a:buClr>
                    <a:schemeClr val="tx1"/>
                  </a:buClr>
                  <a:buSzPct val="85000"/>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𝑓</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e>
                      </m:d>
                      <m:r>
                        <a:rPr lang="en-IN" i="0" dirty="0">
                          <a:latin typeface="Cambria Math" panose="02040503050406030204" pitchFamily="18" charset="0"/>
                        </a:rPr>
                        <m:t>=</m:t>
                      </m:r>
                      <m:f>
                        <m:fPr>
                          <m:ctrlPr>
                            <a:rPr lang="en-IN" i="1" dirty="0">
                              <a:solidFill>
                                <a:srgbClr val="836967"/>
                              </a:solidFill>
                              <a:latin typeface="Cambria Math" panose="02040503050406030204" pitchFamily="18" charset="0"/>
                            </a:rPr>
                          </m:ctrlPr>
                        </m:fPr>
                        <m:num>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sup>
                          </m:sSup>
                        </m:num>
                        <m:den>
                          <m:nary>
                            <m:naryPr>
                              <m:chr m:val="∑"/>
                              <m:grow m:val="on"/>
                              <m:subHide m:val="on"/>
                              <m:supHide m:val="on"/>
                              <m:ctrlPr>
                                <a:rPr lang="en-IN" i="1" dirty="0">
                                  <a:latin typeface="Cambria Math" panose="02040503050406030204" pitchFamily="18" charset="0"/>
                                </a:rPr>
                              </m:ctrlPr>
                            </m:naryPr>
                            <m:sub/>
                            <m:sup/>
                            <m:e>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𝑘</m:t>
                                      </m:r>
                                    </m:sub>
                                  </m:sSub>
                                </m:sup>
                              </m:sSup>
                            </m:e>
                          </m:nary>
                        </m:den>
                      </m:f>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1545994" y="2187707"/>
                <a:ext cx="3714162" cy="3335034"/>
              </a:xfrm>
              <a:prstGeom prst="rect">
                <a:avLst/>
              </a:prstGeom>
              <a:blipFill>
                <a:blip r:embed="rId2"/>
                <a:stretch>
                  <a:fillRect l="-1478" r="-1314"/>
                </a:stretch>
              </a:blipFill>
              <a:ln>
                <a:noFill/>
              </a:ln>
            </p:spPr>
            <p:txBody>
              <a:bodyPr/>
              <a:lstStyle/>
              <a:p>
                <a:r>
                  <a:rPr lang="en-IN">
                    <a:noFill/>
                  </a:rPr>
                  <a:t> </a:t>
                </a:r>
              </a:p>
            </p:txBody>
          </p:sp>
        </mc:Fallback>
      </mc:AlternateContent>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29</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5129" y="2657683"/>
            <a:ext cx="5429839" cy="2395083"/>
          </a:xfrm>
          <a:prstGeom prst="rect">
            <a:avLst/>
          </a:prstGeom>
        </p:spPr>
      </p:pic>
    </p:spTree>
    <p:extLst>
      <p:ext uri="{BB962C8B-B14F-4D97-AF65-F5344CB8AC3E}">
        <p14:creationId xmlns:p14="http://schemas.microsoft.com/office/powerpoint/2010/main" val="14869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rot="16200000">
            <a:off x="-2949819" y="2949819"/>
            <a:ext cx="6858000" cy="958362"/>
          </a:xfrm>
          <a:prstGeom prst="rect">
            <a:avLst/>
          </a:prstGeom>
          <a:solidFill>
            <a:schemeClr val="tx1">
              <a:lumMod val="85000"/>
              <a:lumOff val="15000"/>
            </a:schemeClr>
          </a:solidFill>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US" sz="5400" b="1" dirty="0">
                <a:latin typeface="Arial Black" panose="020B0A04020102020204" pitchFamily="34" charset="0"/>
              </a:rPr>
              <a:t>A</a:t>
            </a:r>
          </a:p>
          <a:p>
            <a:pPr algn="ctr"/>
            <a:r>
              <a:rPr lang="en-US" sz="5400" b="1" dirty="0">
                <a:latin typeface="Arial Black" panose="020B0A04020102020204" pitchFamily="34" charset="0"/>
              </a:rPr>
              <a:t>B</a:t>
            </a:r>
          </a:p>
          <a:p>
            <a:pPr algn="ctr"/>
            <a:r>
              <a:rPr lang="en-US" sz="5400" b="1" dirty="0">
                <a:latin typeface="Arial Black" panose="020B0A04020102020204" pitchFamily="34" charset="0"/>
              </a:rPr>
              <a:t>S</a:t>
            </a:r>
          </a:p>
          <a:p>
            <a:pPr algn="ctr"/>
            <a:r>
              <a:rPr lang="en-US" sz="5400" b="1" dirty="0">
                <a:latin typeface="Arial Black" panose="020B0A04020102020204" pitchFamily="34" charset="0"/>
              </a:rPr>
              <a:t>T</a:t>
            </a:r>
          </a:p>
          <a:p>
            <a:pPr algn="ctr"/>
            <a:r>
              <a:rPr lang="en-US" sz="5400" b="1" dirty="0">
                <a:latin typeface="Arial Black" panose="020B0A04020102020204" pitchFamily="34" charset="0"/>
              </a:rPr>
              <a:t>R</a:t>
            </a:r>
          </a:p>
          <a:p>
            <a:pPr algn="ctr"/>
            <a:r>
              <a:rPr lang="en-US" sz="5400" b="1" dirty="0">
                <a:latin typeface="Arial Black" panose="020B0A04020102020204" pitchFamily="34" charset="0"/>
              </a:rPr>
              <a:t>A</a:t>
            </a:r>
          </a:p>
          <a:p>
            <a:pPr algn="ctr"/>
            <a:r>
              <a:rPr lang="en-US" sz="5400" b="1" dirty="0">
                <a:latin typeface="Arial Black" panose="020B0A04020102020204" pitchFamily="34" charset="0"/>
              </a:rPr>
              <a:t>C</a:t>
            </a:r>
          </a:p>
          <a:p>
            <a:pPr algn="ctr"/>
            <a:r>
              <a:rPr lang="en-US" sz="5400" b="1" dirty="0">
                <a:latin typeface="Arial Black" panose="020B0A04020102020204" pitchFamily="34" charset="0"/>
              </a:rPr>
              <a:t>T</a:t>
            </a:r>
          </a:p>
        </p:txBody>
      </p:sp>
      <p:sp>
        <p:nvSpPr>
          <p:cNvPr id="7" name="Rectangle 6"/>
          <p:cNvSpPr/>
          <p:nvPr/>
        </p:nvSpPr>
        <p:spPr>
          <a:xfrm>
            <a:off x="2004646" y="870438"/>
            <a:ext cx="9082454" cy="52314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spcBef>
                <a:spcPts val="1000"/>
              </a:spcBef>
              <a:buClr>
                <a:srgbClr val="5FCBEF"/>
              </a:buClr>
              <a:buSzPct val="80000"/>
            </a:pPr>
            <a:r>
              <a:rPr lang="en-US" dirty="0">
                <a:solidFill>
                  <a:prstClr val="black">
                    <a:lumMod val="75000"/>
                    <a:lumOff val="25000"/>
                  </a:prstClr>
                </a:solidFill>
              </a:rPr>
              <a:t>Brain tumor detection and classification is that the most troublesome and tedious task within the space of medicative image getting ready. MRI (Magnetic Resonance Imaging) may be a medicative procedure, typically adopted by the medical specialist for illustration of inner structure of the build with no surgery. Magnetic resonance imaging provides long information concerning the human delicate tissue, that helps within the conclusion of brain tumor. Precise segmentation of magnetic resonance imaging image is basic for the conclusion of brain tumor by laptop supported clinical device. This paper is concentrated towards the look of Associate in Nursing best and additional correct approach for the detection of neoplasm from brain magnetic resonance imaging scans and if it confirms the presence of tumor then it's focused on evaluating its stage, i.e., benign or malignant, And also Classifies the tumor type. We’ve through an experiment shown that our projected methodology features a larger accuracy than different existent strategies for classifying tumor kind. MRI scan images of the brain. This method incorporates with, segmentation and morphological operations which are the basic concepts of image processing. Detection and extraction of tumor from MRI scan images of the brain is done by using MATLAB software.</a:t>
            </a:r>
            <a:endParaRPr lang="en-IN" dirty="0">
              <a:solidFill>
                <a:prstClr val="black">
                  <a:lumMod val="75000"/>
                  <a:lumOff val="25000"/>
                </a:prstClr>
              </a:solidFill>
            </a:endParaRP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20064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093509" y="801278"/>
            <a:ext cx="7517092"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Advantages of CNN over SVM</a:t>
            </a:r>
            <a:endParaRPr lang="en-IN" sz="4000" dirty="0"/>
          </a:p>
        </p:txBody>
      </p:sp>
      <p:sp>
        <p:nvSpPr>
          <p:cNvPr id="4" name="Slide Number Placeholder 1"/>
          <p:cNvSpPr txBox="1">
            <a:spLocks/>
          </p:cNvSpPr>
          <p:nvPr/>
        </p:nvSpPr>
        <p:spPr>
          <a:xfrm>
            <a:off x="11528982" y="6274372"/>
            <a:ext cx="40535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30</a:t>
            </a:fld>
            <a:endParaRPr lang="en-IN" dirty="0">
              <a:solidFill>
                <a:schemeClr val="bg1"/>
              </a:solidFill>
              <a:latin typeface="Arial Black" panose="020B0A04020102020204" pitchFamily="34" charset="0"/>
            </a:endParaRPr>
          </a:p>
        </p:txBody>
      </p:sp>
      <p:sp>
        <p:nvSpPr>
          <p:cNvPr id="5" name="Rectangle 4"/>
          <p:cNvSpPr/>
          <p:nvPr/>
        </p:nvSpPr>
        <p:spPr>
          <a:xfrm>
            <a:off x="1197203" y="2237523"/>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is more better for image recognition.</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can go through the huge amount of data than SVM and classify the data.</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No need of external feature extraction of the object to be classified as like in SVM.</a:t>
            </a:r>
          </a:p>
          <a:p>
            <a:pPr algn="ctr"/>
            <a:endParaRPr lang="en-IN" dirty="0"/>
          </a:p>
        </p:txBody>
      </p:sp>
    </p:spTree>
    <p:extLst>
      <p:ext uri="{BB962C8B-B14F-4D97-AF65-F5344CB8AC3E}">
        <p14:creationId xmlns:p14="http://schemas.microsoft.com/office/powerpoint/2010/main" val="1563076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Transfer Learning</a:t>
            </a:r>
            <a:endParaRPr lang="en-IN" sz="4000" dirty="0">
              <a:latin typeface="Arial Rounded MT Bold" panose="020F0704030504030204" pitchFamily="34" charset="0"/>
            </a:endParaRPr>
          </a:p>
        </p:txBody>
      </p:sp>
      <p:sp>
        <p:nvSpPr>
          <p:cNvPr id="5" name="Rectangle 4"/>
          <p:cNvSpPr/>
          <p:nvPr/>
        </p:nvSpPr>
        <p:spPr>
          <a:xfrm>
            <a:off x="1197203" y="2237523"/>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It is the reuse of the pre-trained model to a new problem</a:t>
            </a:r>
            <a:endParaRPr lang="en-US" sz="2000" dirty="0">
              <a:latin typeface="Trebuchet MS" panose="020B0603020202020204" pitchFamily="34" charset="0"/>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Google Net for Transfer learning.</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542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Google Net</a:t>
            </a:r>
            <a:endParaRPr lang="en-IN" sz="4000" dirty="0">
              <a:latin typeface="Arial Rounded MT Bold" panose="020F0704030504030204" pitchFamily="34" charset="0"/>
            </a:endParaRPr>
          </a:p>
        </p:txBody>
      </p:sp>
      <p:sp>
        <p:nvSpPr>
          <p:cNvPr id="5" name="Rectangle 4"/>
          <p:cNvSpPr/>
          <p:nvPr/>
        </p:nvSpPr>
        <p:spPr>
          <a:xfrm>
            <a:off x="1197203" y="2237523"/>
            <a:ext cx="10378912" cy="1794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sz="2000" b="0" i="0" dirty="0">
                <a:solidFill>
                  <a:srgbClr val="292929"/>
                </a:solidFill>
                <a:effectLst/>
                <a:latin typeface="charter"/>
              </a:rPr>
              <a:t>GoogLeNet is a 22-layer deep convolutional neural network that’s a variant of the Inception Network, a Deep Convolutional Neural Network developed by researchers at Google.</a:t>
            </a: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0834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33</a:t>
            </a:fld>
            <a:endParaRPr lang="en-IN" dirty="0">
              <a:solidFill>
                <a:schemeClr val="bg1"/>
              </a:solidFill>
              <a:latin typeface="Arial Black" panose="020B0A04020102020204" pitchFamily="34" charset="0"/>
            </a:endParaRPr>
          </a:p>
        </p:txBody>
      </p:sp>
      <p:sp>
        <p:nvSpPr>
          <p:cNvPr id="7" name="Rectangle 6">
            <a:extLst>
              <a:ext uri="{FF2B5EF4-FFF2-40B4-BE49-F238E27FC236}">
                <a16:creationId xmlns:a16="http://schemas.microsoft.com/office/drawing/2014/main" id="{8CA1B4CE-9DA1-5940-58FF-3E63CE993F01}"/>
              </a:ext>
            </a:extLst>
          </p:cNvPr>
          <p:cNvSpPr/>
          <p:nvPr/>
        </p:nvSpPr>
        <p:spPr>
          <a:xfrm>
            <a:off x="5120640" y="868680"/>
            <a:ext cx="6949440"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3AFC182D-52D0-8E8D-0208-C8E07B94DDA3}"/>
              </a:ext>
            </a:extLst>
          </p:cNvPr>
          <p:cNvSpPr/>
          <p:nvPr/>
        </p:nvSpPr>
        <p:spPr>
          <a:xfrm>
            <a:off x="1874520" y="640714"/>
            <a:ext cx="585216"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687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2" name="Rectangle 1">
            <a:extLst>
              <a:ext uri="{FF2B5EF4-FFF2-40B4-BE49-F238E27FC236}">
                <a16:creationId xmlns:a16="http://schemas.microsoft.com/office/drawing/2014/main" id="{B0BC1A47-2F48-DA15-8EF7-9E5452FD899F}"/>
              </a:ext>
            </a:extLst>
          </p:cNvPr>
          <p:cNvSpPr/>
          <p:nvPr/>
        </p:nvSpPr>
        <p:spPr>
          <a:xfrm>
            <a:off x="5111496" y="5797296"/>
            <a:ext cx="6949440" cy="704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34</a:t>
            </a:fld>
            <a:endParaRPr lang="en-IN" dirty="0">
              <a:solidFill>
                <a:schemeClr val="bg1"/>
              </a:solidFill>
              <a:latin typeface="Arial Black" panose="020B0A04020102020204" pitchFamily="34" charset="0"/>
            </a:endParaRPr>
          </a:p>
        </p:txBody>
      </p:sp>
      <p:sp>
        <p:nvSpPr>
          <p:cNvPr id="3" name="Rectangle 2">
            <a:extLst>
              <a:ext uri="{FF2B5EF4-FFF2-40B4-BE49-F238E27FC236}">
                <a16:creationId xmlns:a16="http://schemas.microsoft.com/office/drawing/2014/main" id="{299A7397-45FA-5ED8-8E7F-0970E0D2E705}"/>
              </a:ext>
            </a:extLst>
          </p:cNvPr>
          <p:cNvSpPr/>
          <p:nvPr/>
        </p:nvSpPr>
        <p:spPr>
          <a:xfrm>
            <a:off x="1691640" y="5715000"/>
            <a:ext cx="1152144" cy="704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496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35</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6181" y="1215364"/>
            <a:ext cx="9696891" cy="5424133"/>
          </a:xfrm>
          <a:prstGeom prst="rect">
            <a:avLst/>
          </a:prstGeom>
        </p:spPr>
      </p:pic>
      <p:sp>
        <p:nvSpPr>
          <p:cNvPr id="2" name="TextBox 1">
            <a:extLst>
              <a:ext uri="{FF2B5EF4-FFF2-40B4-BE49-F238E27FC236}">
                <a16:creationId xmlns:a16="http://schemas.microsoft.com/office/drawing/2014/main" id="{B917EB02-FC84-6B3C-0E58-869BD080A61A}"/>
              </a:ext>
            </a:extLst>
          </p:cNvPr>
          <p:cNvSpPr txBox="1"/>
          <p:nvPr/>
        </p:nvSpPr>
        <p:spPr>
          <a:xfrm>
            <a:off x="1166181" y="521208"/>
            <a:ext cx="4256211" cy="400110"/>
          </a:xfrm>
          <a:prstGeom prst="rect">
            <a:avLst/>
          </a:prstGeom>
          <a:noFill/>
        </p:spPr>
        <p:txBody>
          <a:bodyPr wrap="square" rtlCol="0">
            <a:spAutoFit/>
          </a:bodyPr>
          <a:lstStyle/>
          <a:p>
            <a:r>
              <a:rPr lang="en-IN" sz="2000" b="1" dirty="0"/>
              <a:t>Data used for Training the Network</a:t>
            </a:r>
          </a:p>
        </p:txBody>
      </p:sp>
    </p:spTree>
    <p:extLst>
      <p:ext uri="{BB962C8B-B14F-4D97-AF65-F5344CB8AC3E}">
        <p14:creationId xmlns:p14="http://schemas.microsoft.com/office/powerpoint/2010/main" val="102207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78629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6998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38</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90488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2960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Introduction</a:t>
            </a:r>
            <a:endParaRPr lang="en-IN" sz="4000" dirty="0">
              <a:latin typeface="Arial Rounded MT Bold" panose="020F0704030504030204" pitchFamily="34" charset="0"/>
            </a:endParaRPr>
          </a:p>
        </p:txBody>
      </p:sp>
      <p:sp>
        <p:nvSpPr>
          <p:cNvPr id="8" name="Rectangle 7"/>
          <p:cNvSpPr/>
          <p:nvPr/>
        </p:nvSpPr>
        <p:spPr>
          <a:xfrm>
            <a:off x="984738" y="2413337"/>
            <a:ext cx="5547947" cy="2554545"/>
          </a:xfrm>
          <a:prstGeom prst="rect">
            <a:avLst/>
          </a:prstGeom>
        </p:spPr>
        <p:txBody>
          <a:bodyPr wrap="square">
            <a:spAutoFit/>
          </a:bodyPr>
          <a:lstStyle/>
          <a:p>
            <a:pPr algn="just"/>
            <a:r>
              <a:rPr lang="en-US" dirty="0"/>
              <a:t>The </a:t>
            </a:r>
            <a:r>
              <a:rPr lang="en-US" sz="2000" dirty="0"/>
              <a:t>proposed system scans the Magnetic Resonance images of brain. The scanning is followed by preprocessing. After enhancement, the image undergoes segmentation and feature extractions. Based on the feature extraction the system identifies whether the tumor is cancerous or non - cancerous (benign) and classifies which type of tumor in three categories.</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rcRect l="19613" r="19613"/>
          <a:stretch/>
        </p:blipFill>
        <p:spPr>
          <a:xfrm>
            <a:off x="6649823" y="1206480"/>
            <a:ext cx="5416486" cy="5013349"/>
          </a:xfrm>
          <a:prstGeom prst="rect">
            <a:avLst/>
          </a:prstGeom>
        </p:spPr>
      </p:pic>
      <p:sp>
        <p:nvSpPr>
          <p:cNvPr id="20"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3482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40</a:t>
            </a:fld>
            <a:endParaRPr lang="en-IN" dirty="0">
              <a:solidFill>
                <a:schemeClr val="bg1"/>
              </a:solidFill>
              <a:latin typeface="Arial Black" panose="020B0A04020102020204" pitchFamily="34" charset="0"/>
            </a:endParaRPr>
          </a:p>
        </p:txBody>
      </p:sp>
      <p:sp>
        <p:nvSpPr>
          <p:cNvPr id="2" name="TextBox 1">
            <a:extLst>
              <a:ext uri="{FF2B5EF4-FFF2-40B4-BE49-F238E27FC236}">
                <a16:creationId xmlns:a16="http://schemas.microsoft.com/office/drawing/2014/main" id="{03484472-DE03-ADC9-0111-5FD81C745097}"/>
              </a:ext>
            </a:extLst>
          </p:cNvPr>
          <p:cNvSpPr txBox="1"/>
          <p:nvPr/>
        </p:nvSpPr>
        <p:spPr>
          <a:xfrm>
            <a:off x="658368" y="905231"/>
            <a:ext cx="4695444" cy="4893647"/>
          </a:xfrm>
          <a:prstGeom prst="rect">
            <a:avLst/>
          </a:prstGeom>
          <a:noFill/>
        </p:spPr>
        <p:txBody>
          <a:bodyPr wrap="square" rtlCol="0">
            <a:spAutoFit/>
          </a:bodyPr>
          <a:lstStyle/>
          <a:p>
            <a:endParaRPr lang="en-IN" sz="1200" b="0" i="0" dirty="0">
              <a:solidFill>
                <a:srgbClr val="00B050"/>
              </a:solidFill>
              <a:effectLst/>
              <a:latin typeface="Menlo"/>
            </a:endParaRPr>
          </a:p>
          <a:p>
            <a:endParaRPr lang="en-IN" sz="1200" dirty="0">
              <a:solidFill>
                <a:srgbClr val="00B050"/>
              </a:solidFill>
              <a:latin typeface="Menlo"/>
            </a:endParaRPr>
          </a:p>
          <a:p>
            <a:r>
              <a:rPr lang="en-IN" sz="1600" b="0" i="0" dirty="0">
                <a:solidFill>
                  <a:srgbClr val="00B050"/>
                </a:solidFill>
                <a:effectLst/>
                <a:latin typeface="Menlo"/>
              </a:rPr>
              <a:t>%Binary conversion</a:t>
            </a:r>
          </a:p>
          <a:p>
            <a:r>
              <a:rPr lang="en-IN" sz="1600" b="0" i="0" dirty="0">
                <a:solidFill>
                  <a:srgbClr val="000000"/>
                </a:solidFill>
                <a:effectLst/>
                <a:latin typeface="Menlo"/>
              </a:rPr>
              <a:t>img2 = im2bw(MRI_scan);</a:t>
            </a:r>
          </a:p>
          <a:p>
            <a:r>
              <a:rPr lang="en-IN" sz="1600" b="0" i="0" dirty="0">
                <a:solidFill>
                  <a:srgbClr val="000000"/>
                </a:solidFill>
                <a:effectLst/>
                <a:latin typeface="Menlo"/>
              </a:rPr>
              <a:t>signal1 = img2(:,:);</a:t>
            </a:r>
          </a:p>
          <a:p>
            <a:r>
              <a:rPr lang="en-IN" sz="1600" dirty="0">
                <a:solidFill>
                  <a:srgbClr val="00B050"/>
                </a:solidFill>
                <a:latin typeface="Menlo"/>
              </a:rPr>
              <a:t>%discrete wavelet transform</a:t>
            </a:r>
            <a:endParaRPr lang="en-IN" sz="1600" b="0" i="0" dirty="0">
              <a:solidFill>
                <a:srgbClr val="00B050"/>
              </a:solidFill>
              <a:effectLst/>
              <a:latin typeface="Menlo"/>
            </a:endParaRPr>
          </a:p>
          <a:p>
            <a:r>
              <a:rPr lang="en-IN" sz="1600" b="0" i="0" dirty="0">
                <a:solidFill>
                  <a:srgbClr val="000000"/>
                </a:solidFill>
                <a:effectLst/>
                <a:latin typeface="Menlo"/>
              </a:rPr>
              <a:t>[cA1,cH1,cV1,cD1] = dwt2(signal1,</a:t>
            </a:r>
            <a:r>
              <a:rPr lang="en-IN" sz="1600" b="0" i="0" u="none" strike="noStrike" dirty="0">
                <a:solidFill>
                  <a:srgbClr val="AA04F9"/>
                </a:solidFill>
                <a:effectLst/>
                <a:latin typeface="Menlo"/>
              </a:rPr>
              <a:t>'db4'</a:t>
            </a:r>
            <a:r>
              <a:rPr lang="en-IN" sz="1600" b="0" i="0" dirty="0">
                <a:solidFill>
                  <a:srgbClr val="000000"/>
                </a:solidFill>
                <a:effectLst/>
                <a:latin typeface="Menlo"/>
              </a:rPr>
              <a:t>);</a:t>
            </a:r>
          </a:p>
          <a:p>
            <a:r>
              <a:rPr lang="en-IN" sz="1600" b="0" i="0" dirty="0">
                <a:solidFill>
                  <a:srgbClr val="000000"/>
                </a:solidFill>
                <a:effectLst/>
                <a:latin typeface="Menlo"/>
              </a:rPr>
              <a:t>[cA2,cH2,cV2,cD2] = dwt2(cA1,</a:t>
            </a:r>
            <a:r>
              <a:rPr lang="en-IN" sz="1600" b="0" i="0" u="none" strike="noStrike" dirty="0">
                <a:solidFill>
                  <a:srgbClr val="AA04F9"/>
                </a:solidFill>
                <a:effectLst/>
                <a:latin typeface="Menlo"/>
              </a:rPr>
              <a:t>'db4'</a:t>
            </a:r>
            <a:r>
              <a:rPr lang="en-IN" sz="1600" b="0" i="0" dirty="0">
                <a:solidFill>
                  <a:srgbClr val="000000"/>
                </a:solidFill>
                <a:effectLst/>
                <a:latin typeface="Menlo"/>
              </a:rPr>
              <a:t>);</a:t>
            </a:r>
          </a:p>
          <a:p>
            <a:r>
              <a:rPr lang="en-IN" sz="1600" b="0" i="0" dirty="0">
                <a:solidFill>
                  <a:srgbClr val="000000"/>
                </a:solidFill>
                <a:effectLst/>
                <a:latin typeface="Menlo"/>
              </a:rPr>
              <a:t>[cA3,cH3,cV3,cD3] = dwt2(cA2,</a:t>
            </a:r>
            <a:r>
              <a:rPr lang="en-IN" sz="1600" b="0" i="0" u="none" strike="noStrike" dirty="0">
                <a:solidFill>
                  <a:srgbClr val="AA04F9"/>
                </a:solidFill>
                <a:effectLst/>
                <a:latin typeface="Menlo"/>
              </a:rPr>
              <a:t>'db4'</a:t>
            </a:r>
            <a:r>
              <a:rPr lang="en-IN" sz="1600" b="0" i="0" dirty="0">
                <a:solidFill>
                  <a:srgbClr val="000000"/>
                </a:solidFill>
                <a:effectLst/>
                <a:latin typeface="Menlo"/>
              </a:rPr>
              <a:t>);</a:t>
            </a:r>
          </a:p>
          <a:p>
            <a:r>
              <a:rPr lang="en-IN" sz="1600" b="0" i="0" dirty="0">
                <a:solidFill>
                  <a:srgbClr val="000000"/>
                </a:solidFill>
                <a:effectLst/>
                <a:latin typeface="Menlo"/>
              </a:rPr>
              <a:t>DWT_feat = [cA3,cH3,cV3,cD3];</a:t>
            </a:r>
          </a:p>
          <a:p>
            <a:r>
              <a:rPr lang="en-IN" sz="1600" b="0" i="0" dirty="0">
                <a:solidFill>
                  <a:srgbClr val="000000"/>
                </a:solidFill>
                <a:effectLst/>
                <a:latin typeface="Menlo"/>
              </a:rPr>
              <a:t>G = pca(DWT_feat);</a:t>
            </a:r>
          </a:p>
          <a:p>
            <a:r>
              <a:rPr lang="en-IN" sz="1600" dirty="0">
                <a:solidFill>
                  <a:srgbClr val="00B050"/>
                </a:solidFill>
                <a:latin typeface="Menlo"/>
              </a:rPr>
              <a:t>%extracting features</a:t>
            </a:r>
            <a:endParaRPr lang="en-IN" sz="1600" b="0" i="0" dirty="0">
              <a:solidFill>
                <a:srgbClr val="00B050"/>
              </a:solidFill>
              <a:effectLst/>
              <a:latin typeface="Menlo"/>
            </a:endParaRPr>
          </a:p>
          <a:p>
            <a:r>
              <a:rPr lang="en-IN" sz="1600" b="0" i="0" dirty="0">
                <a:solidFill>
                  <a:srgbClr val="000000"/>
                </a:solidFill>
                <a:effectLst/>
                <a:latin typeface="Menlo"/>
              </a:rPr>
              <a:t>g = graycomatrix(G);</a:t>
            </a:r>
          </a:p>
          <a:p>
            <a:r>
              <a:rPr lang="en-IN" sz="1600" b="0" i="0" dirty="0">
                <a:solidFill>
                  <a:srgbClr val="000000"/>
                </a:solidFill>
                <a:effectLst/>
                <a:latin typeface="Menlo"/>
              </a:rPr>
              <a:t>stats = graycoprops(g,</a:t>
            </a:r>
            <a:r>
              <a:rPr lang="en-IN" sz="1600" b="0" i="0" u="none" strike="noStrike" dirty="0">
                <a:solidFill>
                  <a:srgbClr val="AA04F9"/>
                </a:solidFill>
                <a:effectLst/>
                <a:latin typeface="Menlo"/>
              </a:rPr>
              <a:t>'Contrast Correlation Energy Homogeneity'</a:t>
            </a:r>
            <a:r>
              <a:rPr lang="en-IN" sz="1600" b="0" i="0" dirty="0">
                <a:solidFill>
                  <a:srgbClr val="000000"/>
                </a:solidFill>
                <a:effectLst/>
                <a:latin typeface="Menlo"/>
              </a:rPr>
              <a:t>);</a:t>
            </a:r>
          </a:p>
          <a:p>
            <a:r>
              <a:rPr lang="en-IN" sz="1600" b="0" i="0" dirty="0">
                <a:solidFill>
                  <a:srgbClr val="000000"/>
                </a:solidFill>
                <a:effectLst/>
                <a:latin typeface="Menlo"/>
              </a:rPr>
              <a:t>Contrast = stats.Contrast;</a:t>
            </a:r>
          </a:p>
          <a:p>
            <a:r>
              <a:rPr lang="en-IN" sz="1600" b="0" i="0" dirty="0">
                <a:solidFill>
                  <a:srgbClr val="000000"/>
                </a:solidFill>
                <a:effectLst/>
                <a:latin typeface="Menlo"/>
              </a:rPr>
              <a:t>Correlation = stats.Correlation;</a:t>
            </a:r>
          </a:p>
          <a:p>
            <a:r>
              <a:rPr lang="en-IN" sz="1600" b="0" i="0" dirty="0">
                <a:solidFill>
                  <a:srgbClr val="000000"/>
                </a:solidFill>
                <a:effectLst/>
                <a:latin typeface="Menlo"/>
              </a:rPr>
              <a:t>Energy = stats.Energy;</a:t>
            </a:r>
          </a:p>
          <a:p>
            <a:r>
              <a:rPr lang="en-IN" sz="1600" b="0" i="0" dirty="0">
                <a:solidFill>
                  <a:srgbClr val="000000"/>
                </a:solidFill>
                <a:effectLst/>
                <a:latin typeface="Menlo"/>
              </a:rPr>
              <a:t>Homogeneity = stats.Homogeneity;</a:t>
            </a:r>
          </a:p>
          <a:p>
            <a:r>
              <a:rPr lang="en-IN" sz="1600" b="0" i="0" dirty="0">
                <a:solidFill>
                  <a:srgbClr val="000000"/>
                </a:solidFill>
                <a:effectLst/>
                <a:latin typeface="Menlo"/>
              </a:rPr>
              <a:t>Mean = mean2(G);</a:t>
            </a:r>
          </a:p>
        </p:txBody>
      </p:sp>
      <p:sp>
        <p:nvSpPr>
          <p:cNvPr id="8" name="Rectangle 7">
            <a:extLst>
              <a:ext uri="{FF2B5EF4-FFF2-40B4-BE49-F238E27FC236}">
                <a16:creationId xmlns:a16="http://schemas.microsoft.com/office/drawing/2014/main" id="{30B69100-1569-9755-8007-B43F939A7C5D}"/>
              </a:ext>
            </a:extLst>
          </p:cNvPr>
          <p:cNvSpPr/>
          <p:nvPr/>
        </p:nvSpPr>
        <p:spPr>
          <a:xfrm>
            <a:off x="768096" y="429743"/>
            <a:ext cx="2496312" cy="475488"/>
          </a:xfrm>
          <a:prstGeom prst="rect">
            <a:avLst/>
          </a:prstGeom>
          <a:solidFill>
            <a:schemeClr val="tx1">
              <a:lumMod val="85000"/>
              <a:lumOff val="1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IN" dirty="0"/>
              <a:t>Benign or Malignant</a:t>
            </a:r>
          </a:p>
        </p:txBody>
      </p:sp>
      <p:sp>
        <p:nvSpPr>
          <p:cNvPr id="9" name="TextBox 8">
            <a:extLst>
              <a:ext uri="{FF2B5EF4-FFF2-40B4-BE49-F238E27FC236}">
                <a16:creationId xmlns:a16="http://schemas.microsoft.com/office/drawing/2014/main" id="{82879DC7-A40C-A4A6-276A-9F17DA25A6BA}"/>
              </a:ext>
            </a:extLst>
          </p:cNvPr>
          <p:cNvSpPr txBox="1"/>
          <p:nvPr/>
        </p:nvSpPr>
        <p:spPr>
          <a:xfrm>
            <a:off x="6096000" y="1318270"/>
            <a:ext cx="4940808" cy="5047536"/>
          </a:xfrm>
          <a:prstGeom prst="rect">
            <a:avLst/>
          </a:prstGeom>
          <a:noFill/>
        </p:spPr>
        <p:txBody>
          <a:bodyPr wrap="square" rtlCol="0">
            <a:spAutoFit/>
          </a:bodyPr>
          <a:lstStyle/>
          <a:p>
            <a:r>
              <a:rPr lang="en-IN" sz="1600" b="0" i="0" dirty="0">
                <a:solidFill>
                  <a:srgbClr val="000000"/>
                </a:solidFill>
                <a:effectLst/>
                <a:latin typeface="Menlo"/>
              </a:rPr>
              <a:t>Standard_Deviation = std2(G);</a:t>
            </a:r>
          </a:p>
          <a:p>
            <a:r>
              <a:rPr lang="en-IN" sz="1600" b="0" i="0" dirty="0">
                <a:solidFill>
                  <a:srgbClr val="000000"/>
                </a:solidFill>
                <a:effectLst/>
                <a:latin typeface="Menlo"/>
              </a:rPr>
              <a:t>Entropy = entropy(G);</a:t>
            </a:r>
          </a:p>
          <a:p>
            <a:r>
              <a:rPr lang="en-IN" sz="1600" b="0" i="0" dirty="0">
                <a:solidFill>
                  <a:srgbClr val="000000"/>
                </a:solidFill>
                <a:effectLst/>
                <a:latin typeface="Menlo"/>
              </a:rPr>
              <a:t>RMS = mean2(rms(G));</a:t>
            </a:r>
          </a:p>
          <a:p>
            <a:r>
              <a:rPr lang="en-IN" sz="1600" b="0" i="0" dirty="0">
                <a:solidFill>
                  <a:srgbClr val="000000"/>
                </a:solidFill>
                <a:effectLst/>
                <a:latin typeface="Menlo"/>
              </a:rPr>
              <a:t>Variance = mean2(var(double(G)));</a:t>
            </a:r>
          </a:p>
          <a:p>
            <a:r>
              <a:rPr lang="en-IN" sz="1600" b="0" i="0" dirty="0">
                <a:solidFill>
                  <a:srgbClr val="000000"/>
                </a:solidFill>
                <a:effectLst/>
                <a:latin typeface="Menlo"/>
              </a:rPr>
              <a:t>a = sum(double(G(:)));</a:t>
            </a:r>
          </a:p>
          <a:p>
            <a:r>
              <a:rPr lang="en-IN" sz="1600" b="0" i="0" dirty="0">
                <a:solidFill>
                  <a:srgbClr val="000000"/>
                </a:solidFill>
                <a:effectLst/>
                <a:latin typeface="Menlo"/>
              </a:rPr>
              <a:t>Smoothness = 1-(1/(1+a));</a:t>
            </a:r>
          </a:p>
          <a:p>
            <a:r>
              <a:rPr lang="en-IN" sz="1600" b="0" i="0" dirty="0">
                <a:solidFill>
                  <a:srgbClr val="000000"/>
                </a:solidFill>
                <a:effectLst/>
                <a:latin typeface="Menlo"/>
              </a:rPr>
              <a:t>Kurtosis = kurtosis(double(G(:)));</a:t>
            </a:r>
          </a:p>
          <a:p>
            <a:r>
              <a:rPr lang="en-IN" sz="1600" b="0" i="0" dirty="0">
                <a:solidFill>
                  <a:srgbClr val="000000"/>
                </a:solidFill>
                <a:effectLst/>
                <a:latin typeface="Menlo"/>
              </a:rPr>
              <a:t>Skewness = skewness(double(G(:)));</a:t>
            </a:r>
            <a:endParaRPr lang="en-IN" sz="1600" b="0" i="0" dirty="0">
              <a:solidFill>
                <a:srgbClr val="000000"/>
              </a:solidFill>
              <a:effectLst/>
            </a:endParaRPr>
          </a:p>
          <a:p>
            <a:r>
              <a:rPr lang="en-IN" sz="1600" b="0" i="0" dirty="0">
                <a:solidFill>
                  <a:srgbClr val="000000"/>
                </a:solidFill>
                <a:effectLst/>
              </a:rPr>
              <a:t>feat = [Contrast,Correlation,Energy,Homogeneity, Mean, Standard_Deviation, Entropy, RMS, Variance, Smoothness, Kurtosis, Skewness, IDM];</a:t>
            </a:r>
          </a:p>
          <a:p>
            <a:r>
              <a:rPr lang="en-IN" sz="1600" dirty="0">
                <a:solidFill>
                  <a:srgbClr val="00B050"/>
                </a:solidFill>
              </a:rPr>
              <a:t>%loading the data trained to the workspace</a:t>
            </a:r>
            <a:endParaRPr lang="en-IN" sz="1600" b="0" i="0" dirty="0">
              <a:solidFill>
                <a:srgbClr val="00B050"/>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load 'Trained data'\Trainset.mat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xdata = meas;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group = label;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svmStruct1 = fitcsvm(xdata,group,'KernelFunction', 'linear');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species= predict(svmStruct1,feat);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ea typeface="+mn-ea"/>
                <a:cs typeface="+mn-cs"/>
              </a:rPr>
              <a:t>disp(species);</a:t>
            </a:r>
            <a:endParaRPr lang="en-IN" sz="1600" b="0" i="0" dirty="0">
              <a:solidFill>
                <a:srgbClr val="000000"/>
              </a:solidFill>
              <a:effectLst/>
            </a:endParaRPr>
          </a:p>
          <a:p>
            <a:endParaRPr lang="en-IN" dirty="0"/>
          </a:p>
        </p:txBody>
      </p:sp>
    </p:spTree>
    <p:extLst>
      <p:ext uri="{BB962C8B-B14F-4D97-AF65-F5344CB8AC3E}">
        <p14:creationId xmlns:p14="http://schemas.microsoft.com/office/powerpoint/2010/main" val="85499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41</a:t>
            </a:fld>
            <a:endParaRPr lang="en-IN"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A3742B46-0311-8F07-0AFF-656821D1621F}"/>
              </a:ext>
            </a:extLst>
          </p:cNvPr>
          <p:cNvSpPr txBox="1"/>
          <p:nvPr/>
        </p:nvSpPr>
        <p:spPr>
          <a:xfrm>
            <a:off x="859536" y="2644170"/>
            <a:ext cx="4645152" cy="1569660"/>
          </a:xfrm>
          <a:prstGeom prst="rect">
            <a:avLst/>
          </a:prstGeom>
          <a:noFill/>
        </p:spPr>
        <p:txBody>
          <a:bodyPr wrap="square" rtlCol="0">
            <a:spAutoFit/>
          </a:bodyPr>
          <a:lstStyle/>
          <a:p>
            <a:r>
              <a:rPr lang="en-IN" sz="1600" i="0" u="none" strike="noStrike" dirty="0">
                <a:solidFill>
                  <a:srgbClr val="00B050"/>
                </a:solidFill>
                <a:effectLst/>
              </a:rPr>
              <a:t>%loading the network</a:t>
            </a:r>
          </a:p>
          <a:p>
            <a:r>
              <a:rPr lang="en-IN" sz="1600" b="0" i="0" u="none" strike="noStrike" dirty="0">
                <a:effectLst/>
              </a:rPr>
              <a:t>load 'Trained data’\cnn87.mat</a:t>
            </a:r>
          </a:p>
          <a:p>
            <a:r>
              <a:rPr lang="en-IN" sz="1600" dirty="0">
                <a:solidFill>
                  <a:srgbClr val="00B050"/>
                </a:solidFill>
              </a:rPr>
              <a:t>%resize the image to the input layer size</a:t>
            </a:r>
            <a:endParaRPr lang="en-IN" sz="1600" b="0" i="0" dirty="0">
              <a:solidFill>
                <a:srgbClr val="00B050"/>
              </a:solidFill>
              <a:effectLst/>
            </a:endParaRPr>
          </a:p>
          <a:p>
            <a:r>
              <a:rPr lang="en-IN" sz="1600" b="0" i="0" u="none" strike="noStrike" dirty="0">
                <a:effectLst/>
              </a:rPr>
              <a:t>MRI_scan=imresize(MRI_scan,[224,224]);</a:t>
            </a:r>
            <a:endParaRPr lang="en-IN" sz="1600" b="0" i="0" dirty="0">
              <a:effectLst/>
            </a:endParaRPr>
          </a:p>
          <a:p>
            <a:r>
              <a:rPr lang="en-IN" sz="1600" b="0" i="0" u="none" strike="noStrike" dirty="0">
                <a:effectLst/>
              </a:rPr>
              <a:t>[label,~]=classify(net,MRI_scan);</a:t>
            </a:r>
            <a:endParaRPr lang="en-IN" sz="1600" b="0" i="0" dirty="0">
              <a:effectLst/>
            </a:endParaRPr>
          </a:p>
          <a:p>
            <a:r>
              <a:rPr lang="en-IN" sz="1600" b="0" i="0" u="none" strike="noStrike" dirty="0">
                <a:effectLst/>
              </a:rPr>
              <a:t>label=string(label);</a:t>
            </a:r>
            <a:endParaRPr lang="en-IN" sz="1600" b="0" i="0" dirty="0">
              <a:effectLst/>
            </a:endParaRPr>
          </a:p>
        </p:txBody>
      </p:sp>
      <p:sp>
        <p:nvSpPr>
          <p:cNvPr id="7" name="Rectangle 6">
            <a:extLst>
              <a:ext uri="{FF2B5EF4-FFF2-40B4-BE49-F238E27FC236}">
                <a16:creationId xmlns:a16="http://schemas.microsoft.com/office/drawing/2014/main" id="{8C3BD6E8-6780-E70D-13FF-47185E414412}"/>
              </a:ext>
            </a:extLst>
          </p:cNvPr>
          <p:cNvSpPr/>
          <p:nvPr/>
        </p:nvSpPr>
        <p:spPr>
          <a:xfrm>
            <a:off x="859536" y="1024128"/>
            <a:ext cx="2496312" cy="475488"/>
          </a:xfrm>
          <a:prstGeom prst="rect">
            <a:avLst/>
          </a:prstGeom>
          <a:solidFill>
            <a:schemeClr val="tx1">
              <a:lumMod val="85000"/>
              <a:lumOff val="1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IN" dirty="0"/>
              <a:t>Tumor Type</a:t>
            </a:r>
          </a:p>
        </p:txBody>
      </p:sp>
      <p:sp>
        <p:nvSpPr>
          <p:cNvPr id="9" name="TextBox 8">
            <a:extLst>
              <a:ext uri="{FF2B5EF4-FFF2-40B4-BE49-F238E27FC236}">
                <a16:creationId xmlns:a16="http://schemas.microsoft.com/office/drawing/2014/main" id="{A59591C7-9703-0BE0-E31A-A8344181E1BB}"/>
              </a:ext>
            </a:extLst>
          </p:cNvPr>
          <p:cNvSpPr txBox="1"/>
          <p:nvPr/>
        </p:nvSpPr>
        <p:spPr>
          <a:xfrm>
            <a:off x="6330995" y="2542032"/>
            <a:ext cx="4645152" cy="1569660"/>
          </a:xfrm>
          <a:prstGeom prst="rect">
            <a:avLst/>
          </a:prstGeom>
          <a:noFill/>
        </p:spPr>
        <p:txBody>
          <a:bodyPr wrap="square" rtlCol="0">
            <a:spAutoFit/>
          </a:bodyPr>
          <a:lstStyle/>
          <a:p>
            <a:endParaRPr lang="en-IN" sz="1600" b="0" i="0" u="none" strike="noStrike" dirty="0">
              <a:effectLst/>
            </a:endParaRPr>
          </a:p>
          <a:p>
            <a:r>
              <a:rPr lang="en-IN" sz="1600" b="0" i="0" u="none" strike="noStrike" dirty="0">
                <a:effectLst/>
              </a:rPr>
              <a:t>I=MRI_scan;</a:t>
            </a:r>
          </a:p>
          <a:p>
            <a:r>
              <a:rPr lang="en-IN" sz="1600" dirty="0">
                <a:solidFill>
                  <a:srgbClr val="00B050"/>
                </a:solidFill>
              </a:rPr>
              <a:t>%</a:t>
            </a:r>
            <a:r>
              <a:rPr lang="en-IN" sz="1600" dirty="0" err="1">
                <a:solidFill>
                  <a:srgbClr val="00B050"/>
                </a:solidFill>
              </a:rPr>
              <a:t>color</a:t>
            </a:r>
            <a:r>
              <a:rPr lang="en-IN" sz="1600" dirty="0">
                <a:solidFill>
                  <a:srgbClr val="00B050"/>
                </a:solidFill>
              </a:rPr>
              <a:t> space </a:t>
            </a:r>
            <a:r>
              <a:rPr lang="en-IN" sz="1600" dirty="0" err="1">
                <a:solidFill>
                  <a:srgbClr val="00B050"/>
                </a:solidFill>
              </a:rPr>
              <a:t>convertion</a:t>
            </a:r>
            <a:endParaRPr lang="en-IN" sz="1600" b="0" i="0" dirty="0">
              <a:solidFill>
                <a:srgbClr val="00B050"/>
              </a:solidFill>
              <a:effectLst/>
            </a:endParaRPr>
          </a:p>
          <a:p>
            <a:r>
              <a:rPr lang="en-IN" sz="1600" b="0" i="0" u="none" strike="noStrike" dirty="0">
                <a:effectLst/>
              </a:rPr>
              <a:t>gray = rgb2gray(I);</a:t>
            </a:r>
            <a:endParaRPr lang="en-IN" sz="1600" b="0" i="0" dirty="0">
              <a:effectLst/>
            </a:endParaRPr>
          </a:p>
          <a:p>
            <a:r>
              <a:rPr lang="en-IN" sz="1600" b="0" i="0" u="none" strike="noStrike" dirty="0">
                <a:effectLst/>
              </a:rPr>
              <a:t>img = im2bw(gray,.6);</a:t>
            </a:r>
            <a:endParaRPr lang="en-IN" sz="1600" b="0" i="0" dirty="0">
              <a:effectLst/>
            </a:endParaRPr>
          </a:p>
          <a:p>
            <a:r>
              <a:rPr lang="en-IN" sz="1600" b="0" i="0" u="none" strike="noStrike" dirty="0">
                <a:effectLst/>
              </a:rPr>
              <a:t>img = bwareaopen(img,80);</a:t>
            </a:r>
            <a:endParaRPr lang="en-IN" sz="1600" dirty="0"/>
          </a:p>
        </p:txBody>
      </p:sp>
      <p:sp>
        <p:nvSpPr>
          <p:cNvPr id="10" name="Rectangle 9">
            <a:extLst>
              <a:ext uri="{FF2B5EF4-FFF2-40B4-BE49-F238E27FC236}">
                <a16:creationId xmlns:a16="http://schemas.microsoft.com/office/drawing/2014/main" id="{EFAFEFF4-1DF5-EA4F-2910-CC8FF5AB49C3}"/>
              </a:ext>
            </a:extLst>
          </p:cNvPr>
          <p:cNvSpPr/>
          <p:nvPr/>
        </p:nvSpPr>
        <p:spPr>
          <a:xfrm>
            <a:off x="6330995" y="1024128"/>
            <a:ext cx="2496312" cy="475488"/>
          </a:xfrm>
          <a:prstGeom prst="rect">
            <a:avLst/>
          </a:prstGeom>
          <a:solidFill>
            <a:schemeClr val="tx1">
              <a:lumMod val="85000"/>
              <a:lumOff val="1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IN" dirty="0"/>
              <a:t>Tumor spot</a:t>
            </a:r>
          </a:p>
        </p:txBody>
      </p:sp>
    </p:spTree>
    <p:extLst>
      <p:ext uri="{BB962C8B-B14F-4D97-AF65-F5344CB8AC3E}">
        <p14:creationId xmlns:p14="http://schemas.microsoft.com/office/powerpoint/2010/main" val="2807651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Conclusion</a:t>
            </a:r>
            <a:endParaRPr lang="en-IN" sz="4000" dirty="0">
              <a:latin typeface="Arial Rounded MT Bold" panose="020F0704030504030204" pitchFamily="34" charset="0"/>
            </a:endParaRPr>
          </a:p>
        </p:txBody>
      </p:sp>
      <p:sp>
        <p:nvSpPr>
          <p:cNvPr id="8" name="Rectangle 7"/>
          <p:cNvSpPr/>
          <p:nvPr/>
        </p:nvSpPr>
        <p:spPr>
          <a:xfrm>
            <a:off x="1055802" y="2505670"/>
            <a:ext cx="9755534" cy="1852815"/>
          </a:xfrm>
          <a:prstGeom prst="rect">
            <a:avLst/>
          </a:prstGeom>
        </p:spPr>
        <p:txBody>
          <a:bodyPr wrap="square">
            <a:spAutoFit/>
          </a:bodyPr>
          <a:lstStyle/>
          <a:p>
            <a:pPr algn="just">
              <a:lnSpc>
                <a:spcPct val="200000"/>
              </a:lnSpc>
            </a:pPr>
            <a:r>
              <a:rPr lang="en-US" sz="2000" dirty="0"/>
              <a:t>We conclude that our software helps in detecting the tumor in two ways one option is it was Benign or Malignant and the second option is it can classify the given MRI scan consists of which type of Tumor based on three categories like Glioma, Pituitary and Meningioma.</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23975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Future Scope</a:t>
            </a:r>
            <a:endParaRPr lang="en-IN" sz="4000" dirty="0">
              <a:latin typeface="Arial Rounded MT Bold" panose="020F0704030504030204" pitchFamily="34" charset="0"/>
            </a:endParaRPr>
          </a:p>
        </p:txBody>
      </p:sp>
      <p:sp>
        <p:nvSpPr>
          <p:cNvPr id="8" name="Rectangle 7"/>
          <p:cNvSpPr/>
          <p:nvPr/>
        </p:nvSpPr>
        <p:spPr>
          <a:xfrm>
            <a:off x="1055802" y="2505670"/>
            <a:ext cx="9755534" cy="1237262"/>
          </a:xfrm>
          <a:prstGeom prst="rect">
            <a:avLst/>
          </a:prstGeom>
        </p:spPr>
        <p:txBody>
          <a:bodyPr wrap="square">
            <a:spAutoFit/>
          </a:bodyPr>
          <a:lstStyle/>
          <a:p>
            <a:pPr algn="just">
              <a:lnSpc>
                <a:spcPct val="200000"/>
              </a:lnSpc>
            </a:pPr>
            <a:r>
              <a:rPr lang="en-US" sz="2000" dirty="0"/>
              <a:t>The present system classifies the tumor only between four categories our future scope is to train the network for all the types and increase the classes for classification.</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43</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881043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018095" y="1663488"/>
            <a:ext cx="10190376" cy="4524315"/>
          </a:xfrm>
          <a:prstGeom prst="rect">
            <a:avLst/>
          </a:prstGeom>
          <a:noFill/>
        </p:spPr>
        <p:txBody>
          <a:bodyPr wrap="square" rtlCol="0" anchor="ctr">
            <a:spAutoFit/>
          </a:bodyPr>
          <a:lstStyle/>
          <a:p>
            <a:pPr marL="285750" indent="-285750" algn="just">
              <a:buFont typeface="Wingdings" panose="05000000000000000000" pitchFamily="2" charset="2"/>
              <a:buChar char="Ø"/>
            </a:pPr>
            <a:r>
              <a:rPr lang="en-US" dirty="0"/>
              <a:t>T. Logeswari and M. Karnan, “An improved implementation of brain tumor detection using segmentation based on hierarchical self organizing map,” Int. J. Comput. Theory Eng., vol. 2, no. 4, p. 591, 2010.</a:t>
            </a:r>
          </a:p>
          <a:p>
            <a:pPr algn="just"/>
            <a:endParaRPr lang="en-US" dirty="0"/>
          </a:p>
          <a:p>
            <a:pPr marL="285750" indent="-285750" algn="just">
              <a:buFont typeface="Wingdings" panose="05000000000000000000" pitchFamily="2" charset="2"/>
              <a:buChar char="Ø"/>
            </a:pPr>
            <a:r>
              <a:rPr lang="en-IN" dirty="0"/>
              <a:t>S. Pereira, A. Pinto, V. Alves, and C. A. Silva, “Brain tumor segmentation using convolutional neural networks in MRI images,” IEEE Trans. Med. Imaging, vol. 35, no. 5, pp. 1240– 1251, 2016.</a:t>
            </a:r>
          </a:p>
          <a:p>
            <a:pPr algn="just"/>
            <a:endParaRPr lang="en-IN" dirty="0"/>
          </a:p>
          <a:p>
            <a:pPr marL="285750" indent="-285750" algn="just">
              <a:buFont typeface="Wingdings" panose="05000000000000000000" pitchFamily="2" charset="2"/>
              <a:buChar char="Ø"/>
            </a:pPr>
            <a:r>
              <a:rPr lang="en-IN" dirty="0"/>
              <a:t>H. Mohsen, E. A. El-Dahshan, E. M. El-Horbaty, and A. M. Salem, “Brain tumor type classification based on support vector machine in magnetic resonance images,” Ann. “Dunarea Jos” Univ. Galati, Math. Physics, Theor. Mech. Fascicle II, Year IX, no. 1, 2017.</a:t>
            </a:r>
          </a:p>
          <a:p>
            <a:pPr algn="just"/>
            <a:endParaRPr lang="en-IN" dirty="0"/>
          </a:p>
          <a:p>
            <a:pPr marL="285750" indent="-285750" algn="just">
              <a:buFont typeface="Wingdings" panose="05000000000000000000" pitchFamily="2" charset="2"/>
              <a:buChar char="Ø"/>
            </a:pPr>
            <a:r>
              <a:rPr lang="en-IN" dirty="0"/>
              <a:t>J. Amin, M. Sharif, M. Yasmin, and S. L. Fernandes, “Big data analysis for brain tumor detection: Deep convolutional neural networks,” Futur. Gener. Comput. Syst., vol. 87, pp. 290–297, 2018.</a:t>
            </a:r>
          </a:p>
          <a:p>
            <a:pPr algn="just"/>
            <a:endParaRPr lang="en-IN" dirty="0"/>
          </a:p>
          <a:p>
            <a:pPr marL="285750" indent="-285750" algn="just">
              <a:buFont typeface="Wingdings" panose="05000000000000000000" pitchFamily="2" charset="2"/>
              <a:buChar char="Ø"/>
            </a:pPr>
            <a:r>
              <a:rPr lang="en-IN" dirty="0"/>
              <a:t>K. Simonyan and A. Zisserman, “Very deep convolutional networks for large-scale image recognition,” arXiv Prepr. arXiv1409.1556, 2014.</a:t>
            </a:r>
          </a:p>
          <a:p>
            <a:endParaRPr lang="en-IN" dirty="0"/>
          </a:p>
        </p:txBody>
      </p:sp>
      <p:sp>
        <p:nvSpPr>
          <p:cNvPr id="5" name="Rounded Rectangle 4"/>
          <p:cNvSpPr/>
          <p:nvPr/>
        </p:nvSpPr>
        <p:spPr>
          <a:xfrm>
            <a:off x="1112363" y="537328"/>
            <a:ext cx="4402317" cy="78242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Arial Rounded MT Bold" panose="020F0704030504030204" pitchFamily="34" charset="0"/>
              </a:rPr>
              <a:t>References</a:t>
            </a:r>
          </a:p>
        </p:txBody>
      </p:sp>
      <p:sp>
        <p:nvSpPr>
          <p:cNvPr id="6"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486059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A9EC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7" t="-137" r="297" b="7904"/>
          <a:stretch/>
        </p:blipFill>
        <p:spPr>
          <a:xfrm>
            <a:off x="5842000" y="213528"/>
            <a:ext cx="6350000" cy="6325386"/>
          </a:xfrm>
          <a:prstGeom prst="rect">
            <a:avLst/>
          </a:prstGeom>
        </p:spPr>
      </p:pic>
      <p:sp>
        <p:nvSpPr>
          <p:cNvPr id="3" name="Rectangle 2"/>
          <p:cNvSpPr/>
          <p:nvPr/>
        </p:nvSpPr>
        <p:spPr>
          <a:xfrm>
            <a:off x="490194" y="2271860"/>
            <a:ext cx="5967166" cy="23816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800" b="1" dirty="0">
                <a:solidFill>
                  <a:schemeClr val="bg1"/>
                </a:solidFill>
                <a:effectLst>
                  <a:outerShdw blurRad="38100" dist="38100" dir="2700000" algn="tl">
                    <a:srgbClr val="000000">
                      <a:alpha val="43137"/>
                    </a:srgbClr>
                  </a:outerShdw>
                </a:effectLst>
                <a:latin typeface="Ink Free" panose="03080402000500000000" pitchFamily="66" charset="0"/>
              </a:rPr>
              <a:t>Thank You</a:t>
            </a:r>
            <a:endParaRPr lang="en-IN" sz="8800" b="1" dirty="0">
              <a:solidFill>
                <a:schemeClr val="bg1"/>
              </a:solidFill>
              <a:effectLst>
                <a:outerShdw blurRad="38100" dist="38100" dir="2700000" algn="tl">
                  <a:srgbClr val="000000">
                    <a:alpha val="43137"/>
                  </a:srgbClr>
                </a:outerShdw>
              </a:effectLst>
              <a:latin typeface="Ink Free" panose="03080402000500000000" pitchFamily="66" charset="0"/>
            </a:endParaRPr>
          </a:p>
        </p:txBody>
      </p:sp>
      <p:sp>
        <p:nvSpPr>
          <p:cNvPr id="5" name="Slide Number Placeholder 1"/>
          <p:cNvSpPr txBox="1">
            <a:spLocks/>
          </p:cNvSpPr>
          <p:nvPr/>
        </p:nvSpPr>
        <p:spPr>
          <a:xfrm>
            <a:off x="11547836" y="6274372"/>
            <a:ext cx="386498"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45</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9900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5882326"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A tumor is a mass of tissue formed by the accumulation of abnormal cells, which keep on growing. </a:t>
            </a:r>
          </a:p>
          <a:p>
            <a:pPr algn="just"/>
            <a:r>
              <a:rPr lang="en-US" sz="2000" dirty="0">
                <a:solidFill>
                  <a:schemeClr val="tx1"/>
                </a:solidFill>
              </a:rPr>
              <a:t>The brain Tumor can be noncancerous and cancerous.</a:t>
            </a:r>
          </a:p>
          <a:p>
            <a:pPr algn="just"/>
            <a:r>
              <a:rPr lang="en-US" sz="2000" dirty="0">
                <a:solidFill>
                  <a:schemeClr val="bg1"/>
                </a:solidFill>
              </a:rPr>
              <a:t>	</a:t>
            </a:r>
            <a:r>
              <a:rPr lang="en-US" sz="2000" dirty="0">
                <a:solidFill>
                  <a:srgbClr val="C00000"/>
                </a:solidFill>
              </a:rPr>
              <a:t>--</a:t>
            </a:r>
            <a:r>
              <a:rPr lang="en-US" sz="2000" dirty="0">
                <a:solidFill>
                  <a:srgbClr val="92D050"/>
                </a:solidFill>
              </a:rPr>
              <a:t> </a:t>
            </a:r>
            <a:r>
              <a:rPr lang="en-US" sz="2000" dirty="0">
                <a:solidFill>
                  <a:srgbClr val="C00000"/>
                </a:solidFill>
              </a:rPr>
              <a:t>Benign </a:t>
            </a:r>
            <a:r>
              <a:rPr lang="en-US" sz="2000" dirty="0">
                <a:solidFill>
                  <a:srgbClr val="C00000"/>
                </a:solidFill>
                <a:sym typeface="Wingdings" panose="05000000000000000000" pitchFamily="2" charset="2"/>
              </a:rPr>
              <a:t></a:t>
            </a:r>
            <a:endParaRPr lang="en-US" sz="2000" dirty="0">
              <a:solidFill>
                <a:srgbClr val="C00000"/>
              </a:solidFill>
            </a:endParaRPr>
          </a:p>
          <a:p>
            <a:pPr algn="just"/>
            <a:r>
              <a:rPr lang="en-US" sz="2000" dirty="0">
                <a:solidFill>
                  <a:srgbClr val="C00000"/>
                </a:solidFill>
              </a:rPr>
              <a:t>	-- Malignant </a:t>
            </a:r>
            <a:r>
              <a:rPr lang="en-US" sz="2000" dirty="0">
                <a:solidFill>
                  <a:srgbClr val="C00000"/>
                </a:solidFill>
                <a:sym typeface="Wingdings" panose="05000000000000000000" pitchFamily="2" charset="2"/>
              </a:rPr>
              <a:t></a:t>
            </a:r>
            <a:endParaRPr lang="en-IN" sz="2000" dirty="0">
              <a:solidFill>
                <a:srgbClr val="C00000"/>
              </a:solidFill>
            </a:endParaRPr>
          </a:p>
        </p:txBody>
      </p:sp>
      <p:sp>
        <p:nvSpPr>
          <p:cNvPr id="5" name="Rounded Rectangle 4"/>
          <p:cNvSpPr/>
          <p:nvPr/>
        </p:nvSpPr>
        <p:spPr>
          <a:xfrm>
            <a:off x="1310326" y="1046771"/>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Brain Tumor</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5</a:t>
            </a:fld>
            <a:endParaRPr lang="en-IN" b="1"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1884C939-DFDE-2D75-7456-694627E5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237" y="2613631"/>
            <a:ext cx="2214662" cy="2508551"/>
          </a:xfrm>
          <a:prstGeom prst="rect">
            <a:avLst/>
          </a:prstGeom>
        </p:spPr>
      </p:pic>
    </p:spTree>
    <p:extLst>
      <p:ext uri="{BB962C8B-B14F-4D97-AF65-F5344CB8AC3E}">
        <p14:creationId xmlns:p14="http://schemas.microsoft.com/office/powerpoint/2010/main" val="177669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 benign tumor is an non-cancerous tumor but coming to the malignant type tumor is an cancerous tumor</a:t>
            </a:r>
            <a:endParaRPr lang="en-IN" sz="2000" dirty="0">
              <a:solidFill>
                <a:schemeClr val="tx1"/>
              </a:solidFill>
            </a:endParaRPr>
          </a:p>
        </p:txBody>
      </p:sp>
      <p:sp>
        <p:nvSpPr>
          <p:cNvPr id="5" name="Rounded Rectangle 4"/>
          <p:cNvSpPr/>
          <p:nvPr/>
        </p:nvSpPr>
        <p:spPr>
          <a:xfrm>
            <a:off x="1310326" y="1046771"/>
            <a:ext cx="5957740"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Benign and Malignant</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6</a:t>
            </a:fld>
            <a:endParaRPr lang="en-IN" b="1"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t="-724" b="5610"/>
          <a:stretch/>
        </p:blipFill>
        <p:spPr>
          <a:xfrm>
            <a:off x="6385091" y="2314280"/>
            <a:ext cx="4835573" cy="3063713"/>
          </a:xfrm>
          <a:prstGeom prst="rect">
            <a:avLst/>
          </a:prstGeom>
        </p:spPr>
      </p:pic>
    </p:spTree>
    <p:extLst>
      <p:ext uri="{BB962C8B-B14F-4D97-AF65-F5344CB8AC3E}">
        <p14:creationId xmlns:p14="http://schemas.microsoft.com/office/powerpoint/2010/main" val="127109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endParaRPr lang="en-IN" sz="2000" dirty="0">
              <a:solidFill>
                <a:schemeClr val="tx1"/>
              </a:solidFill>
            </a:endParaRPr>
          </a:p>
        </p:txBody>
      </p:sp>
      <p:sp>
        <p:nvSpPr>
          <p:cNvPr id="5" name="Rounded Rectangle 4"/>
          <p:cNvSpPr/>
          <p:nvPr/>
        </p:nvSpPr>
        <p:spPr>
          <a:xfrm>
            <a:off x="1538140" y="1070925"/>
            <a:ext cx="3996964" cy="74903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Tumor Types</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7</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l="-348" t="15072" r="348" b="-638"/>
          <a:stretch/>
        </p:blipFill>
        <p:spPr>
          <a:xfrm>
            <a:off x="6433741" y="2584516"/>
            <a:ext cx="4774730" cy="2752626"/>
          </a:xfrm>
          <a:prstGeom prst="rect">
            <a:avLst/>
          </a:prstGeom>
        </p:spPr>
      </p:pic>
      <p:sp>
        <p:nvSpPr>
          <p:cNvPr id="7" name="Rectangle 6">
            <a:extLst>
              <a:ext uri="{FF2B5EF4-FFF2-40B4-BE49-F238E27FC236}">
                <a16:creationId xmlns:a16="http://schemas.microsoft.com/office/drawing/2014/main" id="{F29B348E-D5CB-94FC-BB25-A834E94FBAA4}"/>
              </a:ext>
            </a:extLst>
          </p:cNvPr>
          <p:cNvSpPr/>
          <p:nvPr/>
        </p:nvSpPr>
        <p:spPr>
          <a:xfrm>
            <a:off x="1538140" y="25845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These are the different types of tumors, in our system we classifies the given tumor is off which type between Glioma, Meningioma and Pituitary.</a:t>
            </a:r>
            <a:endParaRPr lang="en-IN" sz="2000" dirty="0">
              <a:solidFill>
                <a:schemeClr val="tx1"/>
              </a:solidFill>
            </a:endParaRPr>
          </a:p>
        </p:txBody>
      </p:sp>
    </p:spTree>
    <p:extLst>
      <p:ext uri="{BB962C8B-B14F-4D97-AF65-F5344CB8AC3E}">
        <p14:creationId xmlns:p14="http://schemas.microsoft.com/office/powerpoint/2010/main" val="78167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Existing System</a:t>
            </a:r>
            <a:endParaRPr lang="en-IN" sz="4000" dirty="0">
              <a:latin typeface="Arial Rounded MT Bold" panose="020F0704030504030204" pitchFamily="34" charset="0"/>
            </a:endParaRPr>
          </a:p>
        </p:txBody>
      </p:sp>
      <p:sp>
        <p:nvSpPr>
          <p:cNvPr id="7" name="Rectangle 6"/>
          <p:cNvSpPr/>
          <p:nvPr/>
        </p:nvSpPr>
        <p:spPr>
          <a:xfrm>
            <a:off x="1197204" y="2237523"/>
            <a:ext cx="5872900"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250000"/>
              </a:lnSpc>
              <a:spcBef>
                <a:spcPts val="1000"/>
              </a:spcBef>
              <a:buClr>
                <a:schemeClr val="tx1"/>
              </a:buClr>
              <a:buSzPct val="85000"/>
            </a:pPr>
            <a:r>
              <a:rPr lang="en-IN" sz="2000" dirty="0">
                <a:solidFill>
                  <a:schemeClr val="tx1"/>
                </a:solidFill>
                <a:latin typeface="Trebuchet MS" panose="020B0603020202020204"/>
              </a:rPr>
              <a:t>The Existing System helps in classifying the given MRI scan consists of Tumor and says whether it was cancerous or non-cancerous </a:t>
            </a: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8</a:t>
            </a:fld>
            <a:endParaRPr lang="en-IN" dirty="0">
              <a:solidFill>
                <a:schemeClr val="bg1"/>
              </a:solidFill>
              <a:latin typeface="Arial Black" panose="020B0A0402010202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951" r="14036"/>
          <a:stretch/>
        </p:blipFill>
        <p:spPr>
          <a:xfrm>
            <a:off x="8062717" y="1202534"/>
            <a:ext cx="2486025" cy="2069978"/>
          </a:xfrm>
          <a:prstGeom prst="rect">
            <a:avLst/>
          </a:prstGeom>
          <a:effectLst>
            <a:outerShdw blurRad="190500" dist="152400" dir="4800000" sx="110000" sy="110000" algn="tl" rotWithShape="0">
              <a:schemeClr val="tx1">
                <a:alpha val="52000"/>
              </a:schemeClr>
            </a:outerShdw>
            <a:softEdge rad="31750"/>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717" y="3943774"/>
            <a:ext cx="2486025" cy="1838325"/>
          </a:xfrm>
          <a:prstGeom prst="rect">
            <a:avLst/>
          </a:prstGeom>
          <a:effectLst>
            <a:outerShdw blurRad="241300" dist="152400" dir="3600000" sx="108000" sy="108000" algn="tl" rotWithShape="0">
              <a:prstClr val="black">
                <a:alpha val="55000"/>
              </a:prstClr>
            </a:outerShdw>
            <a:softEdge rad="31750"/>
          </a:effectLst>
        </p:spPr>
      </p:pic>
    </p:spTree>
    <p:extLst>
      <p:ext uri="{BB962C8B-B14F-4D97-AF65-F5344CB8AC3E}">
        <p14:creationId xmlns:p14="http://schemas.microsoft.com/office/powerpoint/2010/main" val="11265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 V M</a:t>
            </a:r>
            <a:endParaRPr lang="en-IN" sz="4000" dirty="0">
              <a:latin typeface="Arial Rounded MT Bold" panose="020F0704030504030204" pitchFamily="34" charset="0"/>
            </a:endParaRPr>
          </a:p>
        </p:txBody>
      </p:sp>
      <p:sp>
        <p:nvSpPr>
          <p:cNvPr id="5" name="Rectangle 4"/>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Support Vector Machine</a:t>
            </a:r>
            <a:endParaRPr lang="en-IN" sz="2000" dirty="0">
              <a:solidFill>
                <a:schemeClr val="tx1"/>
              </a:solidFill>
              <a:latin typeface="Trebuchet MS" panose="020B0603020202020204"/>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latin typeface="Trebuchet MS" panose="020B0603020202020204" pitchFamily="34" charset="0"/>
              </a:rPr>
              <a:t>It is used for Classification problems in Machine Learning.</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SVM for feature extraction and classification between </a:t>
            </a:r>
            <a:r>
              <a:rPr lang="en-US" sz="2000" b="1" dirty="0">
                <a:solidFill>
                  <a:srgbClr val="EC623C"/>
                </a:solidFill>
                <a:latin typeface="Copperplate Gothic Light" panose="020E0507020206020404" pitchFamily="34" charset="0"/>
              </a:rPr>
              <a:t>benign</a:t>
            </a:r>
            <a:r>
              <a:rPr lang="en-US" sz="2000" dirty="0">
                <a:solidFill>
                  <a:prstClr val="black">
                    <a:lumMod val="75000"/>
                    <a:lumOff val="25000"/>
                  </a:prstClr>
                </a:solidFill>
                <a:latin typeface="Trebuchet MS" panose="020B0603020202020204" pitchFamily="34" charset="0"/>
              </a:rPr>
              <a:t> </a:t>
            </a:r>
            <a:r>
              <a:rPr lang="en-US" sz="2000" dirty="0">
                <a:solidFill>
                  <a:schemeClr val="tx1"/>
                </a:solidFill>
                <a:latin typeface="Trebuchet MS" panose="020B0603020202020204" pitchFamily="34" charset="0"/>
              </a:rPr>
              <a:t>and</a:t>
            </a:r>
            <a:r>
              <a:rPr lang="en-US" sz="2000" dirty="0">
                <a:solidFill>
                  <a:prstClr val="black">
                    <a:lumMod val="75000"/>
                    <a:lumOff val="25000"/>
                  </a:prstClr>
                </a:solidFill>
                <a:latin typeface="Trebuchet MS" panose="020B0603020202020204" pitchFamily="34" charset="0"/>
              </a:rPr>
              <a:t> </a:t>
            </a:r>
            <a:r>
              <a:rPr lang="en-US" sz="2000" b="1" dirty="0">
                <a:solidFill>
                  <a:srgbClr val="EC623C"/>
                </a:solidFill>
                <a:latin typeface="Copperplate Gothic Light" panose="020E0507020206020404" pitchFamily="34" charset="0"/>
              </a:rPr>
              <a:t>malignant</a:t>
            </a:r>
            <a:r>
              <a:rPr lang="en-US" sz="2000" b="1" i="1" dirty="0">
                <a:solidFill>
                  <a:prstClr val="black">
                    <a:lumMod val="75000"/>
                    <a:lumOff val="25000"/>
                  </a:prstClr>
                </a:solidFill>
                <a:latin typeface="Bradley Hand ITC" panose="03070402050302030203" pitchFamily="66" charset="0"/>
              </a:rPr>
              <a:t>.</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7614140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936</TotalTime>
  <Words>1858</Words>
  <Application>Microsoft Office PowerPoint</Application>
  <PresentationFormat>Widescreen</PresentationFormat>
  <Paragraphs>246</Paragraphs>
  <Slides>45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Arial</vt:lpstr>
      <vt:lpstr>Arial Black</vt:lpstr>
      <vt:lpstr>Arial Rounded MT Bold</vt:lpstr>
      <vt:lpstr>Bradley Hand ITC</vt:lpstr>
      <vt:lpstr>Calibri</vt:lpstr>
      <vt:lpstr>Calibri Light</vt:lpstr>
      <vt:lpstr>Cambria Math</vt:lpstr>
      <vt:lpstr>charter</vt:lpstr>
      <vt:lpstr>Copperplate Gothic Light</vt:lpstr>
      <vt:lpstr>Ink Free</vt:lpstr>
      <vt:lpstr>Menlo</vt:lpstr>
      <vt:lpstr>Roboto</vt:lpstr>
      <vt:lpstr>Trebuchet MS</vt:lpstr>
      <vt:lpstr>Wingdings</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keywords>BrainTumor det&amp;clas</cp:keywords>
  <cp:lastModifiedBy>SATYANANDAN THOTA</cp:lastModifiedBy>
  <cp:revision>64</cp:revision>
  <dcterms:created xsi:type="dcterms:W3CDTF">2022-04-23T12:43:25Z</dcterms:created>
  <dcterms:modified xsi:type="dcterms:W3CDTF">2022-05-23T00:27:53Z</dcterms:modified>
</cp:coreProperties>
</file>